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</p:sldMasterIdLst>
  <p:notesMasterIdLst>
    <p:notesMasterId r:id="rId59"/>
  </p:notesMasterIdLst>
  <p:handoutMasterIdLst>
    <p:handoutMasterId r:id="rId60"/>
  </p:handoutMasterIdLst>
  <p:sldIdLst>
    <p:sldId id="322" r:id="rId5"/>
    <p:sldId id="323" r:id="rId6"/>
    <p:sldId id="324" r:id="rId7"/>
    <p:sldId id="325" r:id="rId8"/>
    <p:sldId id="326" r:id="rId9"/>
    <p:sldId id="327" r:id="rId10"/>
    <p:sldId id="329" r:id="rId11"/>
    <p:sldId id="328" r:id="rId12"/>
    <p:sldId id="331" r:id="rId13"/>
    <p:sldId id="332" r:id="rId14"/>
    <p:sldId id="333" r:id="rId15"/>
    <p:sldId id="338" r:id="rId16"/>
    <p:sldId id="335" r:id="rId17"/>
    <p:sldId id="337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7" r:id="rId35"/>
    <p:sldId id="356" r:id="rId36"/>
    <p:sldId id="358" r:id="rId37"/>
    <p:sldId id="359" r:id="rId38"/>
    <p:sldId id="360" r:id="rId39"/>
    <p:sldId id="363" r:id="rId40"/>
    <p:sldId id="362" r:id="rId41"/>
    <p:sldId id="364" r:id="rId42"/>
    <p:sldId id="365" r:id="rId43"/>
    <p:sldId id="366" r:id="rId44"/>
    <p:sldId id="367" r:id="rId45"/>
    <p:sldId id="369" r:id="rId46"/>
    <p:sldId id="368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4363" userDrawn="1">
          <p15:clr>
            <a:srgbClr val="A4A3A4"/>
          </p15:clr>
        </p15:guide>
        <p15:guide id="3" orient="horz" pos="2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ECC9-3124-4F42-8BEB-C7FDBC0AB0EF}" v="2" dt="2021-11-09T08:53:20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4120" autoAdjust="0"/>
  </p:normalViewPr>
  <p:slideViewPr>
    <p:cSldViewPr snapToGrid="0" snapToObjects="1">
      <p:cViewPr varScale="1">
        <p:scale>
          <a:sx n="99" d="100"/>
          <a:sy n="99" d="100"/>
        </p:scale>
        <p:origin x="90" y="324"/>
      </p:cViewPr>
      <p:guideLst>
        <p:guide orient="horz" pos="1729"/>
        <p:guide pos="4363"/>
        <p:guide orient="horz" pos="2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17T15:54:34.331" idx="1">
    <p:pos x="1117" y="517"/>
    <p:text>Next time, show that Q-Learning is Off-Policy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17T15:56:32.693" idx="2">
    <p:pos x="6826" y="1716"/>
    <p:text>Next time, show that expected SARSA is exactly Q-Learning if off-policy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17T16:01:39.678" idx="3">
    <p:pos x="1379" y="515"/>
    <p:text>Clarify Interim / Asymptotic</p:text>
    <p:extLst>
      <p:ext uri="{C676402C-5697-4E1C-873F-D02D1690AC5C}">
        <p15:threadingInfo xmlns:p15="http://schemas.microsoft.com/office/powerpoint/2012/main" timeZoneBias="-120"/>
      </p:ext>
    </p:extLst>
  </p:cm>
  <p:cm authorId="2" dt="2019-10-30T16:29:59.320" idx="5">
    <p:pos x="1379" y="651"/>
    <p:text>Interim performance: after first 100 episodes Asymptotic performance: after first 100k episodes</p:text>
    <p:extLst>
      <p:ext uri="{C676402C-5697-4E1C-873F-D02D1690AC5C}">
        <p15:threadingInfo xmlns:p15="http://schemas.microsoft.com/office/powerpoint/2012/main" timeZoneBias="-60">
          <p15:parentCm authorId="2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17T16:07:12.363" idx="4">
    <p:pos x="1489" y="515"/>
    <p:text>How does Expected Sarsa reacts to this?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09/11/2021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09/11/2021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1200" b="1" noProof="0" dirty="0"/>
              <a:t>Cover example with photo inside the shape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1200" noProof="0" dirty="0"/>
              <a:t>Insert new photo: Click on Insert photo-icon on slide and Insert new photo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1200" noProof="0" dirty="0"/>
              <a:t>Use Crop Tool under Picture Tools to pan and zoom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1200" b="1" noProof="0" dirty="0"/>
              <a:t>Beware: </a:t>
            </a:r>
            <a:r>
              <a:rPr lang="en-GB" sz="1200" noProof="0" dirty="0"/>
              <a:t>when you add or replace a picture,</a:t>
            </a:r>
            <a:r>
              <a:rPr lang="en-GB" sz="1200" baseline="0" noProof="0" dirty="0"/>
              <a:t> it may come to the front. Right click on it and select ‘Send to back’ to re-arrange it.</a:t>
            </a:r>
            <a:endParaRPr lang="en-GB" sz="1200" noProof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1200" noProof="0" dirty="0"/>
              <a:t>To update the text,  just click on the text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1200" noProof="0" dirty="0"/>
              <a:t>To</a:t>
            </a:r>
            <a:r>
              <a:rPr lang="en-GB" sz="1200" baseline="0" noProof="0" dirty="0"/>
              <a:t> get m</a:t>
            </a:r>
            <a:r>
              <a:rPr lang="en-GB" sz="1200" noProof="0" dirty="0"/>
              <a:t>ore slides with this layout</a:t>
            </a:r>
            <a:r>
              <a:rPr lang="en-GB" sz="1200" baseline="0" noProof="0" dirty="0"/>
              <a:t> just c</a:t>
            </a:r>
            <a:r>
              <a:rPr lang="en-GB" sz="1200" noProof="0" dirty="0"/>
              <a:t>opy this</a:t>
            </a:r>
            <a:r>
              <a:rPr lang="en-GB" sz="1200" baseline="0" noProof="0" dirty="0"/>
              <a:t> </a:t>
            </a:r>
            <a:r>
              <a:rPr lang="en-GB" sz="1200" noProof="0" dirty="0"/>
              <a:t>slide and paste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baseline="0" dirty="0"/>
              <a:t>Please insert the other company’s logo in the same size as the Amadeus logo, with no background and reverse out colour</a:t>
            </a:r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None/>
              <a:tabLst/>
              <a:defRPr/>
            </a:pPr>
            <a:endParaRPr lang="en-GB" sz="12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</a:t>
            </a:fld>
            <a:endParaRPr lang="es-ES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99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2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3913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Index 1</a:t>
            </a:r>
          </a:p>
          <a:p>
            <a:pPr lvl="0"/>
            <a:r>
              <a:rPr lang="en-GB" noProof="0" dirty="0"/>
              <a:t>Index 2</a:t>
            </a:r>
          </a:p>
          <a:p>
            <a:pPr lvl="0"/>
            <a:r>
              <a:rPr lang="en-GB" noProof="0" dirty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9110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328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44164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8109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30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400093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9991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01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5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640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716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7473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299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828526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114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905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91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2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1489822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80497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236451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 dirty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2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 dirty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33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938463"/>
            <a:ext cx="5956600" cy="1092485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94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90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96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78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 dirty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74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015E82CA-2ACD-4C93-B942-2F96743DE4D9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0" r:id="rId2"/>
    <p:sldLayoutId id="2147483819" r:id="rId3"/>
    <p:sldLayoutId id="2147483821" r:id="rId4"/>
    <p:sldLayoutId id="2147483822" r:id="rId5"/>
    <p:sldLayoutId id="2147483823" r:id="rId6"/>
    <p:sldLayoutId id="2147483763" r:id="rId7"/>
    <p:sldLayoutId id="2147483824" r:id="rId8"/>
    <p:sldLayoutId id="2147483825" r:id="rId9"/>
    <p:sldLayoutId id="2147483765" r:id="rId10"/>
    <p:sldLayoutId id="2147483827" r:id="rId11"/>
    <p:sldLayoutId id="2147483828" r:id="rId12"/>
    <p:sldLayoutId id="2147483829" r:id="rId13"/>
    <p:sldLayoutId id="2147483830" r:id="rId14"/>
    <p:sldLayoutId id="2147483749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15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181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comments" Target="../comments/commen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Novels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Temporal-Difference Learning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Giovanni GATTI PINHEIRO</a:t>
            </a:r>
          </a:p>
          <a:p>
            <a:r>
              <a:rPr lang="en-US" dirty="0"/>
              <a:t>October, 11</a:t>
            </a:r>
            <a:r>
              <a:rPr lang="en-US" baseline="30000" dirty="0"/>
              <a:t>th</a:t>
            </a:r>
            <a:r>
              <a:rPr lang="en-US" dirty="0"/>
              <a:t> 2019</a:t>
            </a:r>
          </a:p>
          <a:p>
            <a:r>
              <a:rPr lang="en-US" dirty="0"/>
              <a:t>AIR-REV-DPI-MLS</a:t>
            </a:r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Amadeus IT Group and its affiliates and subsidiaries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D331224-8E7A-4BDA-A376-A2C47BC23D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5" t="-14238" r="11984" b="14238"/>
          <a:stretch/>
        </p:blipFill>
        <p:spPr>
          <a:xfrm>
            <a:off x="6487016" y="1433383"/>
            <a:ext cx="5708828" cy="5424615"/>
          </a:xfrm>
          <a:solidFill>
            <a:srgbClr val="000000"/>
          </a:solidFill>
        </p:spPr>
      </p:pic>
      <p:sp>
        <p:nvSpPr>
          <p:cNvPr id="10" name="Marcador de pie de página 16"/>
          <p:cNvSpPr txBox="1">
            <a:spLocks/>
          </p:cNvSpPr>
          <p:nvPr/>
        </p:nvSpPr>
        <p:spPr>
          <a:xfrm rot="16200000">
            <a:off x="10556602" y="48048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170418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TD(0)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08A3D-618B-4AEE-A589-9DBCA2AC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9" y="1327457"/>
            <a:ext cx="8570051" cy="3782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/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blipFill>
                <a:blip r:embed="rId4"/>
                <a:stretch>
                  <a:fillRect l="-3226" t="-2222" r="-903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/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238FB-A55D-4B23-9AE0-8E5C75843CF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171571" y="3753160"/>
            <a:ext cx="0" cy="5224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/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E5E2E6-7673-43A3-9ADB-487BEF507AED}"/>
              </a:ext>
            </a:extLst>
          </p:cNvPr>
          <p:cNvCxnSpPr>
            <a:cxnSpLocks/>
          </p:cNvCxnSpPr>
          <p:nvPr/>
        </p:nvCxnSpPr>
        <p:spPr>
          <a:xfrm>
            <a:off x="1664208" y="3976611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7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TD(0)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08A3D-618B-4AEE-A589-9DBCA2AC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9" y="1327457"/>
            <a:ext cx="8570051" cy="3782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/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blipFill>
                <a:blip r:embed="rId4"/>
                <a:stretch>
                  <a:fillRect l="-3226" t="-2222" r="-903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/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238FB-A55D-4B23-9AE0-8E5C75843CF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171571" y="3753160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/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0BEF79-15D9-400C-8F03-1E44E7FC00AB}"/>
              </a:ext>
            </a:extLst>
          </p:cNvPr>
          <p:cNvCxnSpPr>
            <a:cxnSpLocks/>
          </p:cNvCxnSpPr>
          <p:nvPr/>
        </p:nvCxnSpPr>
        <p:spPr>
          <a:xfrm>
            <a:off x="1664208" y="4238739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529861-29B2-407E-A3BB-C445561D3E4C}"/>
                  </a:ext>
                </a:extLst>
              </p:cNvPr>
              <p:cNvSpPr/>
              <p:nvPr/>
            </p:nvSpPr>
            <p:spPr>
              <a:xfrm>
                <a:off x="8735819" y="2642926"/>
                <a:ext cx="29661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⟻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529861-29B2-407E-A3BB-C445561D3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819" y="2642926"/>
                <a:ext cx="2966197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90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TD(0)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08A3D-618B-4AEE-A589-9DBCA2AC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9" y="1327457"/>
            <a:ext cx="8570051" cy="3782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/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blipFill>
                <a:blip r:embed="rId4"/>
                <a:stretch>
                  <a:fillRect l="-3226" t="-2222" r="-903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/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238FB-A55D-4B23-9AE0-8E5C75843CF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171571" y="3753160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/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251B52-A9A9-45A4-823D-5B2C959D6ACF}"/>
              </a:ext>
            </a:extLst>
          </p:cNvPr>
          <p:cNvCxnSpPr/>
          <p:nvPr/>
        </p:nvCxnSpPr>
        <p:spPr>
          <a:xfrm flipH="1">
            <a:off x="8306838" y="4790532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D34F93-CF11-431D-B873-D383D56BC79B}"/>
              </a:ext>
            </a:extLst>
          </p:cNvPr>
          <p:cNvCxnSpPr>
            <a:cxnSpLocks/>
          </p:cNvCxnSpPr>
          <p:nvPr/>
        </p:nvCxnSpPr>
        <p:spPr>
          <a:xfrm flipH="1">
            <a:off x="9161329" y="4790532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1D6E85-F33C-4D7F-8261-6CCF81ADB859}"/>
              </a:ext>
            </a:extLst>
          </p:cNvPr>
          <p:cNvCxnSpPr>
            <a:cxnSpLocks/>
          </p:cNvCxnSpPr>
          <p:nvPr/>
        </p:nvCxnSpPr>
        <p:spPr>
          <a:xfrm>
            <a:off x="9146792" y="4790532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3767C59-6842-498C-88AC-5A0CFD49DEC7}"/>
              </a:ext>
            </a:extLst>
          </p:cNvPr>
          <p:cNvSpPr/>
          <p:nvPr/>
        </p:nvSpPr>
        <p:spPr>
          <a:xfrm>
            <a:off x="8230497" y="519122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6F84B0-51C7-42F3-8F41-D79FC63D34BA}"/>
              </a:ext>
            </a:extLst>
          </p:cNvPr>
          <p:cNvSpPr/>
          <p:nvPr/>
        </p:nvSpPr>
        <p:spPr>
          <a:xfrm>
            <a:off x="9090368" y="518151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44CB94-5665-4741-82B6-3D8A46C09313}"/>
              </a:ext>
            </a:extLst>
          </p:cNvPr>
          <p:cNvSpPr/>
          <p:nvPr/>
        </p:nvSpPr>
        <p:spPr>
          <a:xfrm>
            <a:off x="9890488" y="51742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3675BA-1810-47BD-A5F3-D7F1AA5D55FB}"/>
              </a:ext>
            </a:extLst>
          </p:cNvPr>
          <p:cNvCxnSpPr>
            <a:cxnSpLocks/>
          </p:cNvCxnSpPr>
          <p:nvPr/>
        </p:nvCxnSpPr>
        <p:spPr>
          <a:xfrm>
            <a:off x="1664208" y="4506963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20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TD(0)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08A3D-618B-4AEE-A589-9DBCA2AC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9" y="1327457"/>
            <a:ext cx="8570051" cy="3782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/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blipFill>
                <a:blip r:embed="rId4"/>
                <a:stretch>
                  <a:fillRect l="-3226" t="-2222" r="-903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/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238FB-A55D-4B23-9AE0-8E5C75843CF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171571" y="3753160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/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251B52-A9A9-45A4-823D-5B2C959D6ACF}"/>
              </a:ext>
            </a:extLst>
          </p:cNvPr>
          <p:cNvCxnSpPr/>
          <p:nvPr/>
        </p:nvCxnSpPr>
        <p:spPr>
          <a:xfrm flipH="1">
            <a:off x="8306838" y="4790532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D34F93-CF11-431D-B873-D383D56BC79B}"/>
              </a:ext>
            </a:extLst>
          </p:cNvPr>
          <p:cNvCxnSpPr>
            <a:cxnSpLocks/>
          </p:cNvCxnSpPr>
          <p:nvPr/>
        </p:nvCxnSpPr>
        <p:spPr>
          <a:xfrm flipH="1">
            <a:off x="9161329" y="4790532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1D6E85-F33C-4D7F-8261-6CCF81ADB859}"/>
              </a:ext>
            </a:extLst>
          </p:cNvPr>
          <p:cNvCxnSpPr>
            <a:cxnSpLocks/>
          </p:cNvCxnSpPr>
          <p:nvPr/>
        </p:nvCxnSpPr>
        <p:spPr>
          <a:xfrm>
            <a:off x="9146792" y="4790532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3767C59-6842-498C-88AC-5A0CFD49DEC7}"/>
              </a:ext>
            </a:extLst>
          </p:cNvPr>
          <p:cNvSpPr/>
          <p:nvPr/>
        </p:nvSpPr>
        <p:spPr>
          <a:xfrm>
            <a:off x="8230497" y="519122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6F84B0-51C7-42F3-8F41-D79FC63D34BA}"/>
              </a:ext>
            </a:extLst>
          </p:cNvPr>
          <p:cNvSpPr/>
          <p:nvPr/>
        </p:nvSpPr>
        <p:spPr>
          <a:xfrm>
            <a:off x="9090368" y="518151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44CB94-5665-4741-82B6-3D8A46C09313}"/>
              </a:ext>
            </a:extLst>
          </p:cNvPr>
          <p:cNvSpPr/>
          <p:nvPr/>
        </p:nvSpPr>
        <p:spPr>
          <a:xfrm>
            <a:off x="9890488" y="51742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485379-7E8A-455D-AA7D-2B0F450899BF}"/>
                  </a:ext>
                </a:extLst>
              </p:cNvPr>
              <p:cNvSpPr txBox="1"/>
              <p:nvPr/>
            </p:nvSpPr>
            <p:spPr>
              <a:xfrm>
                <a:off x="8122734" y="5341607"/>
                <a:ext cx="1002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485379-7E8A-455D-AA7D-2B0F45089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734" y="5341607"/>
                <a:ext cx="1002839" cy="276999"/>
              </a:xfrm>
              <a:prstGeom prst="rect">
                <a:avLst/>
              </a:prstGeom>
              <a:blipFill>
                <a:blip r:embed="rId7"/>
                <a:stretch>
                  <a:fillRect l="-3030" t="-4348" r="-787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FB421F-A855-4BBF-9C65-63A8198F2905}"/>
              </a:ext>
            </a:extLst>
          </p:cNvPr>
          <p:cNvCxnSpPr>
            <a:cxnSpLocks/>
            <a:endCxn id="37" idx="1"/>
          </p:cNvCxnSpPr>
          <p:nvPr/>
        </p:nvCxnSpPr>
        <p:spPr>
          <a:xfrm flipH="1">
            <a:off x="9160779" y="5322534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F972C9-E04F-4031-90F9-EB5ABB01998A}"/>
                  </a:ext>
                </a:extLst>
              </p:cNvPr>
              <p:cNvSpPr txBox="1"/>
              <p:nvPr/>
            </p:nvSpPr>
            <p:spPr>
              <a:xfrm rot="5400000">
                <a:off x="9035745" y="56905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F972C9-E04F-4031-90F9-EB5ABB01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035745" y="5690597"/>
                <a:ext cx="250068" cy="276999"/>
              </a:xfrm>
              <a:prstGeom prst="rect">
                <a:avLst/>
              </a:prstGeom>
              <a:blipFill>
                <a:blip r:embed="rId8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66FC92-E80C-412F-9F44-F4C0DEAF7170}"/>
              </a:ext>
            </a:extLst>
          </p:cNvPr>
          <p:cNvSpPr/>
          <p:nvPr/>
        </p:nvSpPr>
        <p:spPr>
          <a:xfrm>
            <a:off x="8880233" y="6169930"/>
            <a:ext cx="561253" cy="5285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207785-FAAE-494A-95C7-78373BF61D72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>
            <a:off x="9160779" y="5954131"/>
            <a:ext cx="81" cy="21579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30C326-FFC1-4250-B38D-32EE813955BF}"/>
              </a:ext>
            </a:extLst>
          </p:cNvPr>
          <p:cNvCxnSpPr>
            <a:cxnSpLocks/>
          </p:cNvCxnSpPr>
          <p:nvPr/>
        </p:nvCxnSpPr>
        <p:spPr>
          <a:xfrm>
            <a:off x="1335024" y="4811763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82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Advantages of TD-learning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BF41E0CC-E7FF-4F42-88D1-D4659B1620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11228409" cy="5039453"/>
          </a:xfrm>
        </p:spPr>
        <p:txBody>
          <a:bodyPr>
            <a:normAutofit/>
          </a:bodyPr>
          <a:lstStyle/>
          <a:p>
            <a:r>
              <a:rPr lang="en-US" dirty="0"/>
              <a:t>TD methods learn estimates based in part on other estimates – they learn a guess from a guess (</a:t>
            </a:r>
            <a:r>
              <a:rPr lang="en-US" i="1" dirty="0"/>
              <a:t>bootstrapping</a:t>
            </a:r>
            <a:r>
              <a:rPr lang="en-US" dirty="0"/>
              <a:t>), like DP. </a:t>
            </a:r>
            <a:r>
              <a:rPr lang="en-US" i="1" dirty="0"/>
              <a:t>Is it a good thing?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unlike DP they do not require a </a:t>
            </a:r>
            <a:r>
              <a:rPr lang="en-US" i="1" dirty="0"/>
              <a:t>model</a:t>
            </a:r>
            <a:r>
              <a:rPr lang="en-US" dirty="0"/>
              <a:t> of the environment (rewards and probability distributions)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8F62F-10A5-4E2B-8367-B6697782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47" y="2530760"/>
            <a:ext cx="674114" cy="1467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C4EE4-727B-474F-8EFC-8318E0D0C9FE}"/>
              </a:ext>
            </a:extLst>
          </p:cNvPr>
          <p:cNvSpPr txBox="1"/>
          <p:nvPr/>
        </p:nvSpPr>
        <p:spPr>
          <a:xfrm>
            <a:off x="5245106" y="3582636"/>
            <a:ext cx="197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B9802-1CA9-4471-8AC7-69DF9094E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77" y="2419978"/>
            <a:ext cx="1714525" cy="12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4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Advantages of TD-learning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BF41E0CC-E7FF-4F42-88D1-D4659B1620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11228409" cy="5039453"/>
          </a:xfrm>
        </p:spPr>
        <p:txBody>
          <a:bodyPr>
            <a:normAutofit/>
          </a:bodyPr>
          <a:lstStyle/>
          <a:p>
            <a:r>
              <a:rPr lang="en-US" dirty="0"/>
              <a:t>TD methods can learn </a:t>
            </a:r>
            <a:r>
              <a:rPr lang="en-US" i="1" dirty="0"/>
              <a:t>before</a:t>
            </a:r>
            <a:r>
              <a:rPr lang="en-US" dirty="0"/>
              <a:t> knowing the final outcome, while MC needs to wait until the end of the episode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TD can learn </a:t>
            </a:r>
            <a:r>
              <a:rPr lang="en-US" i="1" dirty="0"/>
              <a:t>without</a:t>
            </a:r>
            <a:r>
              <a:rPr lang="en-US" dirty="0"/>
              <a:t> the final outcome, which makes it is suitable for continuous tasks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9B3118-1BD7-4027-B481-6D36B4FE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605" y="4611213"/>
            <a:ext cx="674114" cy="146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77C5A-6F9C-4F38-BF93-D90872F8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39" y="3993395"/>
            <a:ext cx="279371" cy="2315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5D1DF-B45B-4C85-8E22-E5C8A93411CA}"/>
              </a:ext>
            </a:extLst>
          </p:cNvPr>
          <p:cNvSpPr txBox="1"/>
          <p:nvPr/>
        </p:nvSpPr>
        <p:spPr>
          <a:xfrm>
            <a:off x="6217920" y="6181710"/>
            <a:ext cx="70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</a:t>
            </a:r>
          </a:p>
        </p:txBody>
      </p:sp>
    </p:spTree>
    <p:extLst>
      <p:ext uri="{BB962C8B-B14F-4D97-AF65-F5344CB8AC3E}">
        <p14:creationId xmlns:p14="http://schemas.microsoft.com/office/powerpoint/2010/main" val="203836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Advantages of TD-learning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 Placeholder 1">
                <a:extLst>
                  <a:ext uri="{FF2B5EF4-FFF2-40B4-BE49-F238E27FC236}">
                    <a16:creationId xmlns:a16="http://schemas.microsoft.com/office/drawing/2014/main" id="{BF41E0CC-E7FF-4F42-88D1-D4659B16201F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50394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unbiased</a:t>
                </a:r>
                <a:r>
                  <a:rPr lang="en-US" dirty="0"/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TD-target,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biased</a:t>
                </a:r>
                <a:r>
                  <a:rPr lang="en-US" dirty="0"/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TD target has much lower variance than the return</a:t>
                </a:r>
              </a:p>
              <a:p>
                <a:pPr lvl="1"/>
                <a:r>
                  <a:rPr lang="en-US" dirty="0"/>
                  <a:t>Return depends on possibly </a:t>
                </a:r>
                <a:r>
                  <a:rPr lang="en-US" i="1" dirty="0"/>
                  <a:t>many</a:t>
                </a:r>
                <a:r>
                  <a:rPr lang="en-US" dirty="0"/>
                  <a:t> random transitions</a:t>
                </a:r>
              </a:p>
              <a:p>
                <a:pPr lvl="1"/>
                <a:r>
                  <a:rPr lang="en-US" dirty="0"/>
                  <a:t>While TD target depends on </a:t>
                </a:r>
                <a:r>
                  <a:rPr lang="en-US" i="1" dirty="0"/>
                  <a:t>one</a:t>
                </a:r>
                <a:r>
                  <a:rPr lang="en-US" dirty="0"/>
                  <a:t> random transition</a:t>
                </a:r>
              </a:p>
            </p:txBody>
          </p:sp>
        </mc:Choice>
        <mc:Fallback xmlns="">
          <p:sp>
            <p:nvSpPr>
              <p:cNvPr id="35" name="Text Placeholder 1">
                <a:extLst>
                  <a:ext uri="{FF2B5EF4-FFF2-40B4-BE49-F238E27FC236}">
                    <a16:creationId xmlns:a16="http://schemas.microsoft.com/office/drawing/2014/main" id="{BF41E0CC-E7FF-4F42-88D1-D4659B162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5039453"/>
              </a:xfrm>
              <a:blipFill>
                <a:blip r:embed="rId2"/>
                <a:stretch>
                  <a:fillRect l="-760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5F728F-48ED-4C01-9DF9-F8E85E87F796}"/>
              </a:ext>
            </a:extLst>
          </p:cNvPr>
          <p:cNvCxnSpPr>
            <a:cxnSpLocks/>
          </p:cNvCxnSpPr>
          <p:nvPr/>
        </p:nvCxnSpPr>
        <p:spPr>
          <a:xfrm flipH="1" flipV="1">
            <a:off x="4281917" y="2566559"/>
            <a:ext cx="668456" cy="37531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825B43-1A23-485F-8BEC-66BCE4193FD1}"/>
              </a:ext>
            </a:extLst>
          </p:cNvPr>
          <p:cNvCxnSpPr>
            <a:cxnSpLocks/>
          </p:cNvCxnSpPr>
          <p:nvPr/>
        </p:nvCxnSpPr>
        <p:spPr>
          <a:xfrm flipH="1">
            <a:off x="4257311" y="1083998"/>
            <a:ext cx="504496" cy="4122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DAE9A-4633-4EC9-9373-5350643C745B}"/>
              </a:ext>
            </a:extLst>
          </p:cNvPr>
          <p:cNvSpPr txBox="1"/>
          <p:nvPr/>
        </p:nvSpPr>
        <p:spPr>
          <a:xfrm>
            <a:off x="4691818" y="668122"/>
            <a:ext cx="1381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very sensitive to initialization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5A233-1EF2-4ACB-A661-89ED1B3A6906}"/>
              </a:ext>
            </a:extLst>
          </p:cNvPr>
          <p:cNvSpPr txBox="1"/>
          <p:nvPr/>
        </p:nvSpPr>
        <p:spPr>
          <a:xfrm>
            <a:off x="4950373" y="2618712"/>
            <a:ext cx="138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Sensitive to initialization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B56A0D-1976-412B-BD79-0564B4753362}"/>
              </a:ext>
            </a:extLst>
          </p:cNvPr>
          <p:cNvCxnSpPr>
            <a:cxnSpLocks/>
          </p:cNvCxnSpPr>
          <p:nvPr/>
        </p:nvCxnSpPr>
        <p:spPr>
          <a:xfrm flipH="1">
            <a:off x="8406174" y="4017263"/>
            <a:ext cx="946551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72E3C2-0EB8-4A72-99D8-5AAF96E4F8CD}"/>
                  </a:ext>
                </a:extLst>
              </p:cNvPr>
              <p:cNvSpPr txBox="1"/>
              <p:nvPr/>
            </p:nvSpPr>
            <p:spPr>
              <a:xfrm>
                <a:off x="9324344" y="3832597"/>
                <a:ext cx="21687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Larger learning rates, aka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72E3C2-0EB8-4A72-99D8-5AAF96E4F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344" y="3832597"/>
                <a:ext cx="2168716" cy="646331"/>
              </a:xfrm>
              <a:prstGeom prst="rect">
                <a:avLst/>
              </a:prstGeom>
              <a:blipFill>
                <a:blip r:embed="rId3"/>
                <a:stretch>
                  <a:fillRect l="-2535" t="-5660" r="-366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36B5A60-3832-4AB6-8248-16EDB4047964}"/>
              </a:ext>
            </a:extLst>
          </p:cNvPr>
          <p:cNvSpPr/>
          <p:nvPr/>
        </p:nvSpPr>
        <p:spPr>
          <a:xfrm>
            <a:off x="36668" y="2115848"/>
            <a:ext cx="412480" cy="3889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4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68DAEA1-576A-4704-A327-65BE9D1F86C9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4828567"/>
              </a:xfrm>
            </p:spPr>
            <p:txBody>
              <a:bodyPr/>
              <a:lstStyle/>
              <a:p>
                <a:r>
                  <a:rPr lang="en-US" dirty="0"/>
                  <a:t>Consider the following Markov reward process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All episodes start at the center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Episodes end after reaching one of the extreme ends (right or left)</a:t>
                </a:r>
              </a:p>
              <a:p>
                <a:r>
                  <a:rPr lang="en-US" dirty="0"/>
                  <a:t>Typical episode might be C, 0, D, 0, C, 0, D, 0, E, 1</a:t>
                </a:r>
              </a:p>
              <a:p>
                <a:r>
                  <a:rPr lang="en-US" dirty="0"/>
                  <a:t>Because task is undiscounted, true values are (from A to E): 1/6, 2/6, 3/6, 4/6, 5/6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68DAEA1-576A-4704-A327-65BE9D1F8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4828567"/>
              </a:xfrm>
              <a:blipFill>
                <a:blip r:embed="rId2"/>
                <a:stretch>
                  <a:fillRect l="-760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D7667-E1AD-4D74-A5CA-CE377E7E3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7628C-098D-4A39-B30F-EECB1265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78640-37B7-43C9-94A4-59134C98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8DE9D-9979-47AF-920A-FADEA480B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Advantages of TD-Learning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3C3FF-B345-4532-903E-5DD5E7CE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395" y="2060961"/>
            <a:ext cx="7554836" cy="8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1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D7667-E1AD-4D74-A5CA-CE377E7E3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7628C-098D-4A39-B30F-EECB1265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78640-37B7-43C9-94A4-59134C98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8DE9D-9979-47AF-920A-FADEA480B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Advantages of TD-Learning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3C3FF-B345-4532-903E-5DD5E7CE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95" y="2060961"/>
            <a:ext cx="7554836" cy="882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E7D76-10E1-4CBC-ACF7-1CF1885F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40" y="3093981"/>
            <a:ext cx="4141783" cy="37316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7E3D4B-7C3E-417A-A042-304DC4C5F5E5}"/>
              </a:ext>
            </a:extLst>
          </p:cNvPr>
          <p:cNvCxnSpPr>
            <a:cxnSpLocks/>
          </p:cNvCxnSpPr>
          <p:nvPr/>
        </p:nvCxnSpPr>
        <p:spPr>
          <a:xfrm flipH="1" flipV="1">
            <a:off x="2320684" y="4647674"/>
            <a:ext cx="4490019" cy="5044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210B3F-3CAE-414D-B6DD-9D690F624631}"/>
              </a:ext>
            </a:extLst>
          </p:cNvPr>
          <p:cNvSpPr txBox="1"/>
          <p:nvPr/>
        </p:nvSpPr>
        <p:spPr>
          <a:xfrm>
            <a:off x="6810703" y="4613444"/>
            <a:ext cx="165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one tell what happened in the first episode?</a:t>
            </a:r>
          </a:p>
        </p:txBody>
      </p:sp>
    </p:spTree>
    <p:extLst>
      <p:ext uri="{BB962C8B-B14F-4D97-AF65-F5344CB8AC3E}">
        <p14:creationId xmlns:p14="http://schemas.microsoft.com/office/powerpoint/2010/main" val="194457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D7667-E1AD-4D74-A5CA-CE377E7E3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7628C-098D-4A39-B30F-EECB1265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78640-37B7-43C9-94A4-59134C98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8DE9D-9979-47AF-920A-FADEA480B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Advantages of TD-Learning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3C3FF-B345-4532-903E-5DD5E7CE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95" y="2060961"/>
            <a:ext cx="7554836" cy="882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E7D76-10E1-4CBC-ACF7-1CF1885F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40" y="3093981"/>
            <a:ext cx="4141783" cy="37316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7E3D4B-7C3E-417A-A042-304DC4C5F5E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390052" y="4179609"/>
            <a:ext cx="4822575" cy="4735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210B3F-3CAE-414D-B6DD-9D690F624631}"/>
              </a:ext>
            </a:extLst>
          </p:cNvPr>
          <p:cNvSpPr txBox="1"/>
          <p:nvPr/>
        </p:nvSpPr>
        <p:spPr>
          <a:xfrm>
            <a:off x="7212627" y="3856443"/>
            <a:ext cx="251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was it the only value changed?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38AAA0-220F-491B-8DB3-75E01A0B2921}"/>
                  </a:ext>
                </a:extLst>
              </p:cNvPr>
              <p:cNvSpPr txBox="1"/>
              <p:nvPr/>
            </p:nvSpPr>
            <p:spPr>
              <a:xfrm>
                <a:off x="6185850" y="4488676"/>
                <a:ext cx="456509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38AAA0-220F-491B-8DB3-75E01A0B2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850" y="4488676"/>
                <a:ext cx="4565096" cy="553998"/>
              </a:xfrm>
              <a:prstGeom prst="rect">
                <a:avLst/>
              </a:prstGeom>
              <a:blipFill>
                <a:blip r:embed="rId4"/>
                <a:stretch>
                  <a:fillRect l="-134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3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68A715-393C-48A6-885B-DA5DFC460867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4828567"/>
              </a:xfrm>
            </p:spPr>
            <p:txBody>
              <a:bodyPr/>
              <a:lstStyle/>
              <a:p>
                <a:r>
                  <a:rPr lang="en-US" dirty="0"/>
                  <a:t>It describes a fully observable environment</a:t>
                </a:r>
              </a:p>
              <a:p>
                <a:r>
                  <a:rPr lang="en-US" dirty="0"/>
                  <a:t>It is defined by a 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68A715-393C-48A6-885B-DA5DFC460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4828567"/>
              </a:xfrm>
              <a:blipFill>
                <a:blip r:embed="rId2"/>
                <a:stretch>
                  <a:fillRect l="-760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327A6-6F2B-4099-8DB2-9CEA53CBD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10C6C-D1E9-4F63-BC66-F10431919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27F2B4-C05D-4911-A59F-0AA9B5CB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8A5A4-7147-4553-9BC2-F4D79B3D0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74BED4-47F4-4DBC-BC0F-165C4FC27D16}"/>
                  </a:ext>
                </a:extLst>
              </p:cNvPr>
              <p:cNvSpPr txBox="1"/>
              <p:nvPr/>
            </p:nvSpPr>
            <p:spPr>
              <a:xfrm>
                <a:off x="2172945" y="5019012"/>
                <a:ext cx="7846111" cy="1200329"/>
              </a:xfrm>
              <a:prstGeom prst="rect">
                <a:avLst/>
              </a:prstGeom>
              <a:effectLst>
                <a:softEdge rad="31750"/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		is a finite set of possible states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		is a finite set of possible actions in state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is a transition probability for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is the immediate reward for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74BED4-47F4-4DBC-BC0F-165C4FC2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45" y="5019012"/>
                <a:ext cx="7846111" cy="1200329"/>
              </a:xfrm>
              <a:prstGeom prst="rect">
                <a:avLst/>
              </a:prstGeom>
              <a:blipFill>
                <a:blip r:embed="rId3"/>
                <a:stretch>
                  <a:fillRect t="-2525" b="-656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05978D8-FAE2-4E40-8D03-4A588B81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694" y="2547257"/>
            <a:ext cx="6624860" cy="23404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30F0F-733A-41DF-BA0E-85A8A67E7287}"/>
              </a:ext>
            </a:extLst>
          </p:cNvPr>
          <p:cNvGrpSpPr/>
          <p:nvPr/>
        </p:nvGrpSpPr>
        <p:grpSpPr>
          <a:xfrm>
            <a:off x="8608597" y="1545293"/>
            <a:ext cx="2787147" cy="850132"/>
            <a:chOff x="8412480" y="1614716"/>
            <a:chExt cx="2787147" cy="8501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5285FA1-8328-4FC7-BA95-CA862B21942D}"/>
                </a:ext>
              </a:extLst>
            </p:cNvPr>
            <p:cNvGrpSpPr/>
            <p:nvPr/>
          </p:nvGrpSpPr>
          <p:grpSpPr>
            <a:xfrm>
              <a:off x="8481801" y="1614716"/>
              <a:ext cx="2717826" cy="850132"/>
              <a:chOff x="8200393" y="1551810"/>
              <a:chExt cx="2717826" cy="85013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D10C995-BC39-4CBE-9084-E4B047BA36A2}"/>
                  </a:ext>
                </a:extLst>
              </p:cNvPr>
              <p:cNvGrpSpPr/>
              <p:nvPr/>
            </p:nvGrpSpPr>
            <p:grpSpPr>
              <a:xfrm>
                <a:off x="8200393" y="1870600"/>
                <a:ext cx="2717826" cy="531342"/>
                <a:chOff x="6760254" y="2147599"/>
                <a:chExt cx="2717826" cy="5313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51CF0D7-6D5B-4175-8E1D-C7C7A13EE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60254" y="2147599"/>
                      <a:ext cx="164032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51CF0D7-6D5B-4175-8E1D-C7C7A13EE8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60254" y="2147599"/>
                      <a:ext cx="1640321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48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BEFE837A-4C8E-4D9E-A82C-DC57078628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3936" y="2401942"/>
                      <a:ext cx="202414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BEFE837A-4C8E-4D9E-A82C-DC57078628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53936" y="2401942"/>
                      <a:ext cx="202414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602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D674205-11AE-4437-8690-E3270D636188}"/>
                      </a:ext>
                    </a:extLst>
                  </p:cNvPr>
                  <p:cNvSpPr/>
                  <p:nvPr/>
                </p:nvSpPr>
                <p:spPr>
                  <a:xfrm>
                    <a:off x="8691339" y="1551810"/>
                    <a:ext cx="92852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D674205-11AE-4437-8690-E3270D6361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1339" y="1551810"/>
                    <a:ext cx="92852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BEE34C-CF32-4337-8D1D-86DDC7C9470A}"/>
                </a:ext>
              </a:extLst>
            </p:cNvPr>
            <p:cNvSpPr txBox="1"/>
            <p:nvPr/>
          </p:nvSpPr>
          <p:spPr>
            <a:xfrm>
              <a:off x="8412480" y="1617506"/>
              <a:ext cx="195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Goal: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5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D7667-E1AD-4D74-A5CA-CE377E7E3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7628C-098D-4A39-B30F-EECB1265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78640-37B7-43C9-94A4-59134C98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8DE9D-9979-47AF-920A-FADEA480B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Advantages of TD-Learning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3C3FF-B345-4532-903E-5DD5E7CE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95" y="2060961"/>
            <a:ext cx="7554836" cy="882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E7D76-10E1-4CBC-ACF7-1CF1885F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40" y="3093981"/>
            <a:ext cx="4141783" cy="37316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7E3D4B-7C3E-417A-A042-304DC4C5F5E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53114" y="3572473"/>
            <a:ext cx="4197244" cy="911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210B3F-3CAE-414D-B6DD-9D690F624631}"/>
                  </a:ext>
                </a:extLst>
              </p:cNvPr>
              <p:cNvSpPr txBox="1"/>
              <p:nvPr/>
            </p:nvSpPr>
            <p:spPr>
              <a:xfrm>
                <a:off x="6650358" y="3387807"/>
                <a:ext cx="2227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much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210B3F-3CAE-414D-B6DD-9D690F624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358" y="3387807"/>
                <a:ext cx="2227764" cy="369332"/>
              </a:xfrm>
              <a:prstGeom prst="rect">
                <a:avLst/>
              </a:prstGeom>
              <a:blipFill>
                <a:blip r:embed="rId4"/>
                <a:stretch>
                  <a:fillRect l="-24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C4225D-981E-4ED8-A463-C55C980DFA65}"/>
                  </a:ext>
                </a:extLst>
              </p:cNvPr>
              <p:cNvSpPr txBox="1"/>
              <p:nvPr/>
            </p:nvSpPr>
            <p:spPr>
              <a:xfrm>
                <a:off x="6288454" y="3832024"/>
                <a:ext cx="44032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lang="en-US" b="0" dirty="0"/>
                </a:br>
                <a:r>
                  <a:rPr lang="en-US" b="0" dirty="0"/>
                  <a:t>	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0.9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∙0.5=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C4225D-981E-4ED8-A463-C55C980DF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454" y="3832024"/>
                <a:ext cx="4403257" cy="553998"/>
              </a:xfrm>
              <a:prstGeom prst="rect">
                <a:avLst/>
              </a:prstGeom>
              <a:blipFill>
                <a:blip r:embed="rId5"/>
                <a:stretch>
                  <a:fillRect t="-37778" r="-11634" b="-1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1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D7667-E1AD-4D74-A5CA-CE377E7E3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7628C-098D-4A39-B30F-EECB1265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78640-37B7-43C9-94A4-59134C98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8DE9D-9979-47AF-920A-FADEA480B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Advantages of TD-Learning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3C3FF-B345-4532-903E-5DD5E7CE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95" y="2060961"/>
            <a:ext cx="7554836" cy="882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E7D76-10E1-4CBC-ACF7-1CF1885F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40" y="3093981"/>
            <a:ext cx="4141783" cy="373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C117F2-120A-4450-8599-3216A698A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002" y="3026979"/>
            <a:ext cx="4508785" cy="37316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E7D537-50D4-4F9A-8E49-F0CDBDD73CF8}"/>
              </a:ext>
            </a:extLst>
          </p:cNvPr>
          <p:cNvCxnSpPr>
            <a:cxnSpLocks/>
          </p:cNvCxnSpPr>
          <p:nvPr/>
        </p:nvCxnSpPr>
        <p:spPr>
          <a:xfrm flipH="1">
            <a:off x="9949218" y="4176215"/>
            <a:ext cx="634621" cy="54694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51F071-40F0-4C20-B424-8808BE5850AC}"/>
              </a:ext>
            </a:extLst>
          </p:cNvPr>
          <p:cNvSpPr txBox="1"/>
          <p:nvPr/>
        </p:nvSpPr>
        <p:spPr>
          <a:xfrm>
            <a:off x="10292528" y="3713045"/>
            <a:ext cx="197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the variance</a:t>
            </a:r>
          </a:p>
          <a:p>
            <a:pPr algn="ctr"/>
            <a:r>
              <a:rPr lang="en-US" dirty="0"/>
              <a:t>Issue…</a:t>
            </a:r>
          </a:p>
        </p:txBody>
      </p:sp>
    </p:spTree>
    <p:extLst>
      <p:ext uri="{BB962C8B-B14F-4D97-AF65-F5344CB8AC3E}">
        <p14:creationId xmlns:p14="http://schemas.microsoft.com/office/powerpoint/2010/main" val="3287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D7667-E1AD-4D74-A5CA-CE377E7E3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7628C-098D-4A39-B30F-EECB1265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78640-37B7-43C9-94A4-59134C98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8DE9D-9979-47AF-920A-FADEA480B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Advantages of TD-Learning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D3C3FF-B345-4532-903E-5DD5E7CE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95" y="2060961"/>
            <a:ext cx="7554836" cy="882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E7D76-10E1-4CBC-ACF7-1CF1885F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40" y="3093981"/>
            <a:ext cx="4141783" cy="373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C117F2-120A-4450-8599-3216A698A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002" y="3026979"/>
            <a:ext cx="4508785" cy="37316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C1AA43-633D-4E78-A47B-010DCAC5DDE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0369176" y="4359376"/>
            <a:ext cx="909222" cy="96306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8EA500-4346-42AC-BB7F-976B436E2282}"/>
              </a:ext>
            </a:extLst>
          </p:cNvPr>
          <p:cNvSpPr txBox="1"/>
          <p:nvPr/>
        </p:nvSpPr>
        <p:spPr>
          <a:xfrm>
            <a:off x="10292528" y="3713045"/>
            <a:ext cx="197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Curiously moving up ?! Why?</a:t>
            </a:r>
          </a:p>
        </p:txBody>
      </p:sp>
    </p:spTree>
    <p:extLst>
      <p:ext uri="{BB962C8B-B14F-4D97-AF65-F5344CB8AC3E}">
        <p14:creationId xmlns:p14="http://schemas.microsoft.com/office/powerpoint/2010/main" val="26504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D7667-E1AD-4D74-A5CA-CE377E7E3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7628C-098D-4A39-B30F-EECB12656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B78640-37B7-43C9-94A4-59134C98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8DE9D-9979-47AF-920A-FADEA480B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Advantages of TD-Learning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CC986-DA76-4986-A1C5-D6970D53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57" y="1170876"/>
            <a:ext cx="5341345" cy="535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59C3-8B15-4C9D-9509-C622A0BE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77" y="1040524"/>
            <a:ext cx="5333669" cy="549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3D914E-2DCA-4359-A2F8-E4F9FF3CAAD3}"/>
              </a:ext>
            </a:extLst>
          </p:cNvPr>
          <p:cNvSpPr txBox="1"/>
          <p:nvPr/>
        </p:nvSpPr>
        <p:spPr>
          <a:xfrm>
            <a:off x="7832309" y="1362141"/>
            <a:ext cx="225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 issue?!</a:t>
            </a:r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9F83DC38-9AB3-4BA9-8B19-DFB7CCDE84FD}"/>
              </a:ext>
            </a:extLst>
          </p:cNvPr>
          <p:cNvSpPr/>
          <p:nvPr/>
        </p:nvSpPr>
        <p:spPr>
          <a:xfrm>
            <a:off x="8001408" y="1314041"/>
            <a:ext cx="412480" cy="388961"/>
          </a:xfrm>
          <a:prstGeom prst="star5">
            <a:avLst/>
          </a:prstGeom>
          <a:solidFill>
            <a:srgbClr val="00A3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4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3509E7-BFF3-4197-B22E-9648A13D3D62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TD-learning usually converges quicker than MC, but why?</a:t>
                </a:r>
              </a:p>
              <a:p>
                <a:r>
                  <a:rPr lang="en-US" b="1" dirty="0"/>
                  <a:t>Monte-Carlo</a:t>
                </a:r>
                <a:r>
                  <a:rPr lang="en-US" dirty="0"/>
                  <a:t> converges to solution with minimum squared error: it best fits the observed returns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TD(0)</a:t>
                </a:r>
                <a:r>
                  <a:rPr lang="en-US" dirty="0"/>
                  <a:t> converges to solution of maximum likelihood: solution to MDP that best fits observed data (exploiting Markov property)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13509E7-BFF3-4197-B22E-9648A13D3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434" t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5E435-FA3F-4EB7-AEE0-80E2EE981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15AF0-B1BC-4F43-B9EC-8F1345CB7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860FDD-392D-4839-B08F-B41F0C73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1A9ABA-CEFD-4425-B793-0D2A006ECE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Advantages of TD-Learning</a:t>
            </a:r>
          </a:p>
        </p:txBody>
      </p:sp>
    </p:spTree>
    <p:extLst>
      <p:ext uri="{BB962C8B-B14F-4D97-AF65-F5344CB8AC3E}">
        <p14:creationId xmlns:p14="http://schemas.microsoft.com/office/powerpoint/2010/main" val="266296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4B7D4D5-E113-4B00-961C-C69A556A40B6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As usual, we follow the pattern of Generalized Policy Iteration (GPI), but using TD-methods for evaluation/prediction part</a:t>
                </a:r>
              </a:p>
              <a:p>
                <a:endParaRPr lang="en-US" dirty="0"/>
              </a:p>
              <a:p>
                <a:r>
                  <a:rPr lang="en-US" dirty="0"/>
                  <a:t>As MC-control, we have two classes: on-policy/off-policy control</a:t>
                </a:r>
              </a:p>
              <a:p>
                <a:endParaRPr lang="en-US" dirty="0"/>
              </a:p>
              <a:p>
                <a:r>
                  <a:rPr lang="en-US" dirty="0"/>
                  <a:t>Exploration/Exploitation dilemma</a:t>
                </a:r>
              </a:p>
              <a:p>
                <a:endParaRPr lang="en-US" dirty="0"/>
              </a:p>
              <a:p>
                <a:r>
                  <a:rPr lang="en-US" dirty="0"/>
                  <a:t>Because of model-free approach, we want to learn action-value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rather than state-value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4B7D4D5-E113-4B00-961C-C69A556A4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60" t="-1263" b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C6F77-831B-4A27-8988-1C19DD48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1D94B-FE4C-4D2D-AFDF-069930EE1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82730C-8EDD-49D4-8AFC-9D0A92A0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493541-8D3F-479C-AFF6-AC1C69AEA6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42337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1C29EAD-1E50-499D-B67F-827C5A3A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549" y="1620694"/>
            <a:ext cx="406657" cy="1579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C3D82D-8628-4943-A5EE-942CB70E3627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3531476"/>
                <a:ext cx="11228409" cy="2777250"/>
              </a:xfrm>
            </p:spPr>
            <p:txBody>
              <a:bodyPr/>
              <a:lstStyle/>
              <a:p>
                <a:r>
                  <a:rPr lang="en-US" dirty="0"/>
                  <a:t>Sarsa converges with probability 1 to an optimal policy and action-value function as long as</a:t>
                </a:r>
              </a:p>
              <a:p>
                <a:pPr lvl="1"/>
                <a:r>
                  <a:rPr lang="en-US" dirty="0"/>
                  <a:t>All state-action pairs are visited an infinite number of times and,</a:t>
                </a:r>
              </a:p>
              <a:p>
                <a:pPr lvl="1"/>
                <a:r>
                  <a:rPr lang="en-US" dirty="0"/>
                  <a:t>The policy converges in the limit to the greedy policy (which can be arranged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C3D82D-8628-4943-A5EE-942CB70E3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3531476"/>
                <a:ext cx="11228409" cy="2777250"/>
              </a:xfrm>
              <a:blipFill>
                <a:blip r:embed="rId3"/>
                <a:stretch>
                  <a:fillRect l="-760" t="-1974" b="-10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DC81D-9647-4849-8795-D92FDCE4E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9D2B-7028-409F-856F-865683EC9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1745B-5F66-4661-A2E9-F5FBA594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50174-A4FE-4D4E-9FAB-BB0F31DB6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SARSA (On-Policy)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501E75-3989-4259-890E-14F892F2B094}"/>
                  </a:ext>
                </a:extLst>
              </p:cNvPr>
              <p:cNvSpPr/>
              <p:nvPr/>
            </p:nvSpPr>
            <p:spPr>
              <a:xfrm>
                <a:off x="1980149" y="1903197"/>
                <a:ext cx="7403487" cy="561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501E75-3989-4259-890E-14F892F2B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149" y="1903197"/>
                <a:ext cx="7403487" cy="561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82B0BD-B57E-4A9F-96C4-5D1F269F708C}"/>
                  </a:ext>
                </a:extLst>
              </p:cNvPr>
              <p:cNvSpPr/>
              <p:nvPr/>
            </p:nvSpPr>
            <p:spPr>
              <a:xfrm>
                <a:off x="1639614" y="2430006"/>
                <a:ext cx="808455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82B0BD-B57E-4A9F-96C4-5D1F269F7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14" y="2430006"/>
                <a:ext cx="8084556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E5AFBF2-05DE-4C4E-B644-3FE39B7DCE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08365" y="2183851"/>
            <a:ext cx="584375" cy="551340"/>
          </a:xfrm>
          <a:prstGeom prst="curvedConnector3">
            <a:avLst>
              <a:gd name="adj1" fmla="val 2345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4C3E0E-B014-46A6-90A8-2CF22FD2C6AB}"/>
                  </a:ext>
                </a:extLst>
              </p:cNvPr>
              <p:cNvSpPr/>
              <p:nvPr/>
            </p:nvSpPr>
            <p:spPr>
              <a:xfrm>
                <a:off x="787793" y="2170972"/>
                <a:ext cx="7070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4C3E0E-B014-46A6-90A8-2CF22FD2C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93" y="2170972"/>
                <a:ext cx="7070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55A4E4-5695-4A9C-B6AA-CE0A04C7DEA2}"/>
                  </a:ext>
                </a:extLst>
              </p:cNvPr>
              <p:cNvSpPr/>
              <p:nvPr/>
            </p:nvSpPr>
            <p:spPr>
              <a:xfrm>
                <a:off x="687238" y="2459520"/>
                <a:ext cx="952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55A4E4-5695-4A9C-B6AA-CE0A04C7D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38" y="2459520"/>
                <a:ext cx="952376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A34DE-9E39-461B-9222-591111156DC7}"/>
              </a:ext>
            </a:extLst>
          </p:cNvPr>
          <p:cNvCxnSpPr>
            <a:cxnSpLocks/>
          </p:cNvCxnSpPr>
          <p:nvPr/>
        </p:nvCxnSpPr>
        <p:spPr>
          <a:xfrm flipV="1">
            <a:off x="799347" y="2257621"/>
            <a:ext cx="608692" cy="2019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FE5C33-099C-469D-BEB0-78923C9D1D6A}"/>
              </a:ext>
            </a:extLst>
          </p:cNvPr>
          <p:cNvSpPr txBox="1"/>
          <p:nvPr/>
        </p:nvSpPr>
        <p:spPr>
          <a:xfrm>
            <a:off x="9509759" y="2025518"/>
            <a:ext cx="11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TD(0)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BE0B0-D6A6-45B0-B229-4127A69C9AC4}"/>
              </a:ext>
            </a:extLst>
          </p:cNvPr>
          <p:cNvSpPr txBox="1"/>
          <p:nvPr/>
        </p:nvSpPr>
        <p:spPr>
          <a:xfrm>
            <a:off x="9509758" y="2550525"/>
            <a:ext cx="11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SARSA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AAE33-5451-4A83-8806-310E9DD9863C}"/>
              </a:ext>
            </a:extLst>
          </p:cNvPr>
          <p:cNvSpPr txBox="1"/>
          <p:nvPr/>
        </p:nvSpPr>
        <p:spPr>
          <a:xfrm>
            <a:off x="10856897" y="1625245"/>
            <a:ext cx="56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S,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71038C-7C65-40FD-A8DD-6786F0CFF66F}"/>
              </a:ext>
            </a:extLst>
          </p:cNvPr>
          <p:cNvSpPr txBox="1"/>
          <p:nvPr/>
        </p:nvSpPr>
        <p:spPr>
          <a:xfrm>
            <a:off x="10883654" y="2808720"/>
            <a:ext cx="56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A8A712-522E-4A0E-BC61-1787F48617A3}"/>
              </a:ext>
            </a:extLst>
          </p:cNvPr>
          <p:cNvSpPr txBox="1"/>
          <p:nvPr/>
        </p:nvSpPr>
        <p:spPr>
          <a:xfrm>
            <a:off x="10883655" y="2229706"/>
            <a:ext cx="56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57919-DF45-4574-BF5D-7D740D57E8C2}"/>
              </a:ext>
            </a:extLst>
          </p:cNvPr>
          <p:cNvSpPr txBox="1"/>
          <p:nvPr/>
        </p:nvSpPr>
        <p:spPr>
          <a:xfrm>
            <a:off x="10870276" y="1909166"/>
            <a:ext cx="56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1C501DFA-FB8C-4AE8-A5D5-22CC66697D7E}"/>
              </a:ext>
            </a:extLst>
          </p:cNvPr>
          <p:cNvSpPr/>
          <p:nvPr/>
        </p:nvSpPr>
        <p:spPr>
          <a:xfrm>
            <a:off x="375313" y="4838577"/>
            <a:ext cx="412480" cy="3889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F3C16-E3F8-48BD-973A-47D20240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93" y="1286254"/>
            <a:ext cx="8621408" cy="38094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SARSA (On-Policy)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485379-7E8A-455D-AA7D-2B0F450899BF}"/>
                  </a:ext>
                </a:extLst>
              </p:cNvPr>
              <p:cNvSpPr txBox="1"/>
              <p:nvPr/>
            </p:nvSpPr>
            <p:spPr>
              <a:xfrm>
                <a:off x="9092517" y="3115974"/>
                <a:ext cx="2862450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𝑎𝑟𝑔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𝒜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   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485379-7E8A-455D-AA7D-2B0F45089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517" y="3115974"/>
                <a:ext cx="2862450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30C326-FFC1-4250-B38D-32EE813955BF}"/>
              </a:ext>
            </a:extLst>
          </p:cNvPr>
          <p:cNvCxnSpPr>
            <a:cxnSpLocks/>
          </p:cNvCxnSpPr>
          <p:nvPr/>
        </p:nvCxnSpPr>
        <p:spPr>
          <a:xfrm>
            <a:off x="1335024" y="3134312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20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F3C16-E3F8-48BD-973A-47D20240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93" y="1286254"/>
            <a:ext cx="8621408" cy="38094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SARSA (On-Policy)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/>
              <p:nvPr/>
            </p:nvSpPr>
            <p:spPr>
              <a:xfrm>
                <a:off x="9191487" y="3413100"/>
                <a:ext cx="186782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87" y="3413100"/>
                <a:ext cx="186782" cy="276999"/>
              </a:xfrm>
              <a:prstGeom prst="rect">
                <a:avLst/>
              </a:prstGeom>
              <a:blipFill>
                <a:blip r:embed="rId4"/>
                <a:stretch>
                  <a:fillRect l="-20000" r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/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238FB-A55D-4B23-9AE0-8E5C75843CF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171571" y="3753160"/>
            <a:ext cx="0" cy="5224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/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30C326-FFC1-4250-B38D-32EE813955BF}"/>
              </a:ext>
            </a:extLst>
          </p:cNvPr>
          <p:cNvCxnSpPr>
            <a:cxnSpLocks/>
          </p:cNvCxnSpPr>
          <p:nvPr/>
        </p:nvCxnSpPr>
        <p:spPr>
          <a:xfrm>
            <a:off x="1631416" y="3715451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64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F3C16-E3F8-48BD-973A-47D20240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93" y="1286254"/>
            <a:ext cx="8621408" cy="38094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SARSA (On-Policy)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/>
              <p:nvPr/>
            </p:nvSpPr>
            <p:spPr>
              <a:xfrm>
                <a:off x="9191487" y="3413100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87" y="3413100"/>
                <a:ext cx="186782" cy="276999"/>
              </a:xfrm>
              <a:prstGeom prst="rect">
                <a:avLst/>
              </a:prstGeom>
              <a:blipFill>
                <a:blip r:embed="rId4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/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238FB-A55D-4B23-9AE0-8E5C75843CF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171571" y="3753160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/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251B52-A9A9-45A4-823D-5B2C959D6ACF}"/>
              </a:ext>
            </a:extLst>
          </p:cNvPr>
          <p:cNvCxnSpPr/>
          <p:nvPr/>
        </p:nvCxnSpPr>
        <p:spPr>
          <a:xfrm flipH="1">
            <a:off x="8306838" y="4790532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D34F93-CF11-431D-B873-D383D56BC79B}"/>
              </a:ext>
            </a:extLst>
          </p:cNvPr>
          <p:cNvCxnSpPr>
            <a:cxnSpLocks/>
          </p:cNvCxnSpPr>
          <p:nvPr/>
        </p:nvCxnSpPr>
        <p:spPr>
          <a:xfrm flipH="1">
            <a:off x="9161329" y="4790532"/>
            <a:ext cx="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1D6E85-F33C-4D7F-8261-6CCF81ADB859}"/>
              </a:ext>
            </a:extLst>
          </p:cNvPr>
          <p:cNvCxnSpPr>
            <a:cxnSpLocks/>
          </p:cNvCxnSpPr>
          <p:nvPr/>
        </p:nvCxnSpPr>
        <p:spPr>
          <a:xfrm>
            <a:off x="9146792" y="4790532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3767C59-6842-498C-88AC-5A0CFD49DEC7}"/>
              </a:ext>
            </a:extLst>
          </p:cNvPr>
          <p:cNvSpPr/>
          <p:nvPr/>
        </p:nvSpPr>
        <p:spPr>
          <a:xfrm>
            <a:off x="8230497" y="519122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6F84B0-51C7-42F3-8F41-D79FC63D34BA}"/>
              </a:ext>
            </a:extLst>
          </p:cNvPr>
          <p:cNvSpPr/>
          <p:nvPr/>
        </p:nvSpPr>
        <p:spPr>
          <a:xfrm>
            <a:off x="9090368" y="5181517"/>
            <a:ext cx="152681" cy="140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44CB94-5665-4741-82B6-3D8A46C09313}"/>
              </a:ext>
            </a:extLst>
          </p:cNvPr>
          <p:cNvSpPr/>
          <p:nvPr/>
        </p:nvSpPr>
        <p:spPr>
          <a:xfrm>
            <a:off x="9890488" y="51742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485379-7E8A-455D-AA7D-2B0F450899BF}"/>
                  </a:ext>
                </a:extLst>
              </p:cNvPr>
              <p:cNvSpPr txBox="1"/>
              <p:nvPr/>
            </p:nvSpPr>
            <p:spPr>
              <a:xfrm>
                <a:off x="8106742" y="5421328"/>
                <a:ext cx="2984407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𝑎𝑟𝑔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𝒜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   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485379-7E8A-455D-AA7D-2B0F45089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742" y="5421328"/>
                <a:ext cx="2984407" cy="8842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30C326-FFC1-4250-B38D-32EE813955BF}"/>
              </a:ext>
            </a:extLst>
          </p:cNvPr>
          <p:cNvCxnSpPr>
            <a:cxnSpLocks/>
          </p:cNvCxnSpPr>
          <p:nvPr/>
        </p:nvCxnSpPr>
        <p:spPr>
          <a:xfrm>
            <a:off x="1625109" y="3947813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29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327A6-6F2B-4099-8DB2-9CEA53CBD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10C6C-D1E9-4F63-BC66-F10431919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27F2B4-C05D-4911-A59F-0AA9B5CB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8A5A4-7147-4553-9BC2-F4D79B3D0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182F34-5EAD-48D4-AF85-804266F8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87" y="1336889"/>
            <a:ext cx="7811290" cy="5411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FFE99B-9D20-4EE2-8C05-2241A38154FC}"/>
              </a:ext>
            </a:extLst>
          </p:cNvPr>
          <p:cNvSpPr txBox="1"/>
          <p:nvPr/>
        </p:nvSpPr>
        <p:spPr>
          <a:xfrm>
            <a:off x="8538603" y="1729959"/>
            <a:ext cx="3575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Infeasible for large state-spaces (curse of dimensionality)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model-based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984150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F3C16-E3F8-48BD-973A-47D20240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93" y="1286254"/>
            <a:ext cx="8621408" cy="38094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SARSA (On-Policy)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/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238FB-A55D-4B23-9AE0-8E5C75843CF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171571" y="3753160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/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251B52-A9A9-45A4-823D-5B2C959D6ACF}"/>
              </a:ext>
            </a:extLst>
          </p:cNvPr>
          <p:cNvCxnSpPr/>
          <p:nvPr/>
        </p:nvCxnSpPr>
        <p:spPr>
          <a:xfrm flipH="1">
            <a:off x="8306838" y="4790532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D34F93-CF11-431D-B873-D383D56BC79B}"/>
              </a:ext>
            </a:extLst>
          </p:cNvPr>
          <p:cNvCxnSpPr>
            <a:cxnSpLocks/>
          </p:cNvCxnSpPr>
          <p:nvPr/>
        </p:nvCxnSpPr>
        <p:spPr>
          <a:xfrm flipH="1">
            <a:off x="9161329" y="4790532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1D6E85-F33C-4D7F-8261-6CCF81ADB859}"/>
              </a:ext>
            </a:extLst>
          </p:cNvPr>
          <p:cNvCxnSpPr>
            <a:cxnSpLocks/>
          </p:cNvCxnSpPr>
          <p:nvPr/>
        </p:nvCxnSpPr>
        <p:spPr>
          <a:xfrm>
            <a:off x="9146792" y="4790532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3767C59-6842-498C-88AC-5A0CFD49DEC7}"/>
              </a:ext>
            </a:extLst>
          </p:cNvPr>
          <p:cNvSpPr/>
          <p:nvPr/>
        </p:nvSpPr>
        <p:spPr>
          <a:xfrm>
            <a:off x="8230497" y="519122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6F84B0-51C7-42F3-8F41-D79FC63D34BA}"/>
              </a:ext>
            </a:extLst>
          </p:cNvPr>
          <p:cNvSpPr/>
          <p:nvPr/>
        </p:nvSpPr>
        <p:spPr>
          <a:xfrm>
            <a:off x="9090368" y="518151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44CB94-5665-4741-82B6-3D8A46C09313}"/>
              </a:ext>
            </a:extLst>
          </p:cNvPr>
          <p:cNvSpPr/>
          <p:nvPr/>
        </p:nvSpPr>
        <p:spPr>
          <a:xfrm>
            <a:off x="9890488" y="51742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30C326-FFC1-4250-B38D-32EE813955BF}"/>
              </a:ext>
            </a:extLst>
          </p:cNvPr>
          <p:cNvCxnSpPr>
            <a:cxnSpLocks/>
          </p:cNvCxnSpPr>
          <p:nvPr/>
        </p:nvCxnSpPr>
        <p:spPr>
          <a:xfrm>
            <a:off x="1631413" y="4225290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89446C3-3DD3-4263-BB60-E6AF77AC15BE}"/>
                  </a:ext>
                </a:extLst>
              </p:cNvPr>
              <p:cNvSpPr/>
              <p:nvPr/>
            </p:nvSpPr>
            <p:spPr>
              <a:xfrm>
                <a:off x="8501189" y="3133265"/>
                <a:ext cx="2927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⟻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89446C3-3DD3-4263-BB60-E6AF77AC1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89" y="3133265"/>
                <a:ext cx="2927468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15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F3C16-E3F8-48BD-973A-47D20240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93" y="1286254"/>
            <a:ext cx="8621408" cy="38094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SARSA (On-Policy)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/>
              <p:nvPr/>
            </p:nvSpPr>
            <p:spPr>
              <a:xfrm>
                <a:off x="9191487" y="3413100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87" y="3413100"/>
                <a:ext cx="186782" cy="276999"/>
              </a:xfrm>
              <a:prstGeom prst="rect">
                <a:avLst/>
              </a:prstGeom>
              <a:blipFill>
                <a:blip r:embed="rId4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/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238FB-A55D-4B23-9AE0-8E5C75843CF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171571" y="3753160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/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251B52-A9A9-45A4-823D-5B2C959D6ACF}"/>
              </a:ext>
            </a:extLst>
          </p:cNvPr>
          <p:cNvCxnSpPr/>
          <p:nvPr/>
        </p:nvCxnSpPr>
        <p:spPr>
          <a:xfrm flipH="1">
            <a:off x="8306838" y="4790532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D34F93-CF11-431D-B873-D383D56BC79B}"/>
              </a:ext>
            </a:extLst>
          </p:cNvPr>
          <p:cNvCxnSpPr>
            <a:cxnSpLocks/>
          </p:cNvCxnSpPr>
          <p:nvPr/>
        </p:nvCxnSpPr>
        <p:spPr>
          <a:xfrm flipH="1">
            <a:off x="9161329" y="4790532"/>
            <a:ext cx="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1D6E85-F33C-4D7F-8261-6CCF81ADB859}"/>
              </a:ext>
            </a:extLst>
          </p:cNvPr>
          <p:cNvCxnSpPr>
            <a:cxnSpLocks/>
          </p:cNvCxnSpPr>
          <p:nvPr/>
        </p:nvCxnSpPr>
        <p:spPr>
          <a:xfrm>
            <a:off x="9146792" y="4790532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3767C59-6842-498C-88AC-5A0CFD49DEC7}"/>
              </a:ext>
            </a:extLst>
          </p:cNvPr>
          <p:cNvSpPr/>
          <p:nvPr/>
        </p:nvSpPr>
        <p:spPr>
          <a:xfrm>
            <a:off x="8230497" y="519122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6F84B0-51C7-42F3-8F41-D79FC63D34BA}"/>
              </a:ext>
            </a:extLst>
          </p:cNvPr>
          <p:cNvSpPr/>
          <p:nvPr/>
        </p:nvSpPr>
        <p:spPr>
          <a:xfrm>
            <a:off x="9090368" y="5181517"/>
            <a:ext cx="152681" cy="140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44CB94-5665-4741-82B6-3D8A46C09313}"/>
              </a:ext>
            </a:extLst>
          </p:cNvPr>
          <p:cNvSpPr/>
          <p:nvPr/>
        </p:nvSpPr>
        <p:spPr>
          <a:xfrm>
            <a:off x="9890488" y="51742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30C326-FFC1-4250-B38D-32EE813955BF}"/>
              </a:ext>
            </a:extLst>
          </p:cNvPr>
          <p:cNvCxnSpPr>
            <a:cxnSpLocks/>
          </p:cNvCxnSpPr>
          <p:nvPr/>
        </p:nvCxnSpPr>
        <p:spPr>
          <a:xfrm>
            <a:off x="1606189" y="4471228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63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F3C16-E3F8-48BD-973A-47D20240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93" y="1286254"/>
            <a:ext cx="8621408" cy="38094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SARSA (On-Policy)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/>
              <p:nvPr/>
            </p:nvSpPr>
            <p:spPr>
              <a:xfrm>
                <a:off x="9191487" y="3413100"/>
                <a:ext cx="186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87" y="3413100"/>
                <a:ext cx="186782" cy="276999"/>
              </a:xfrm>
              <a:prstGeom prst="rect">
                <a:avLst/>
              </a:prstGeom>
              <a:blipFill>
                <a:blip r:embed="rId4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/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72B073-EB92-430C-8EE8-797F84D2C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44" y="4275607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238FB-A55D-4B23-9AE0-8E5C75843CF4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171571" y="3753160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/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EBE1D0-539C-4037-8552-A309766E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570" y="3844353"/>
                <a:ext cx="207108" cy="276999"/>
              </a:xfrm>
              <a:prstGeom prst="rect">
                <a:avLst/>
              </a:prstGeom>
              <a:blipFill>
                <a:blip r:embed="rId6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251B52-A9A9-45A4-823D-5B2C959D6ACF}"/>
              </a:ext>
            </a:extLst>
          </p:cNvPr>
          <p:cNvCxnSpPr/>
          <p:nvPr/>
        </p:nvCxnSpPr>
        <p:spPr>
          <a:xfrm flipH="1">
            <a:off x="8306838" y="4790532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D34F93-CF11-431D-B873-D383D56BC79B}"/>
              </a:ext>
            </a:extLst>
          </p:cNvPr>
          <p:cNvCxnSpPr>
            <a:cxnSpLocks/>
          </p:cNvCxnSpPr>
          <p:nvPr/>
        </p:nvCxnSpPr>
        <p:spPr>
          <a:xfrm flipH="1">
            <a:off x="9161329" y="4790532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1D6E85-F33C-4D7F-8261-6CCF81ADB859}"/>
              </a:ext>
            </a:extLst>
          </p:cNvPr>
          <p:cNvCxnSpPr>
            <a:cxnSpLocks/>
          </p:cNvCxnSpPr>
          <p:nvPr/>
        </p:nvCxnSpPr>
        <p:spPr>
          <a:xfrm>
            <a:off x="9146792" y="4790532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3767C59-6842-498C-88AC-5A0CFD49DEC7}"/>
              </a:ext>
            </a:extLst>
          </p:cNvPr>
          <p:cNvSpPr/>
          <p:nvPr/>
        </p:nvSpPr>
        <p:spPr>
          <a:xfrm>
            <a:off x="8230497" y="519122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6F84B0-51C7-42F3-8F41-D79FC63D34BA}"/>
              </a:ext>
            </a:extLst>
          </p:cNvPr>
          <p:cNvSpPr/>
          <p:nvPr/>
        </p:nvSpPr>
        <p:spPr>
          <a:xfrm>
            <a:off x="9090368" y="518151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44CB94-5665-4741-82B6-3D8A46C09313}"/>
              </a:ext>
            </a:extLst>
          </p:cNvPr>
          <p:cNvSpPr/>
          <p:nvPr/>
        </p:nvSpPr>
        <p:spPr>
          <a:xfrm>
            <a:off x="9890488" y="51742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FB421F-A855-4BBF-9C65-63A8198F2905}"/>
              </a:ext>
            </a:extLst>
          </p:cNvPr>
          <p:cNvCxnSpPr>
            <a:cxnSpLocks/>
            <a:endCxn id="37" idx="1"/>
          </p:cNvCxnSpPr>
          <p:nvPr/>
        </p:nvCxnSpPr>
        <p:spPr>
          <a:xfrm flipH="1">
            <a:off x="9160779" y="5322534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F972C9-E04F-4031-90F9-EB5ABB01998A}"/>
                  </a:ext>
                </a:extLst>
              </p:cNvPr>
              <p:cNvSpPr txBox="1"/>
              <p:nvPr/>
            </p:nvSpPr>
            <p:spPr>
              <a:xfrm rot="5400000">
                <a:off x="9035745" y="569059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F972C9-E04F-4031-90F9-EB5ABB01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035745" y="5690597"/>
                <a:ext cx="250068" cy="276999"/>
              </a:xfrm>
              <a:prstGeom prst="rect">
                <a:avLst/>
              </a:prstGeom>
              <a:blipFill>
                <a:blip r:embed="rId8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E566FC92-E80C-412F-9F44-F4C0DEAF7170}"/>
              </a:ext>
            </a:extLst>
          </p:cNvPr>
          <p:cNvSpPr/>
          <p:nvPr/>
        </p:nvSpPr>
        <p:spPr>
          <a:xfrm>
            <a:off x="8880233" y="6169930"/>
            <a:ext cx="561253" cy="5285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207785-FAAE-494A-95C7-78373BF61D72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>
            <a:off x="9160779" y="5954131"/>
            <a:ext cx="81" cy="21579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30C326-FFC1-4250-B38D-32EE813955BF}"/>
              </a:ext>
            </a:extLst>
          </p:cNvPr>
          <p:cNvCxnSpPr>
            <a:cxnSpLocks/>
          </p:cNvCxnSpPr>
          <p:nvPr/>
        </p:nvCxnSpPr>
        <p:spPr>
          <a:xfrm>
            <a:off x="1335024" y="4792845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939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C3D82D-8628-4943-A5EE-942CB70E3627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3531476"/>
                <a:ext cx="11228409" cy="277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One of the early breakthroughs in RL (enabled early convergence proofs)</a:t>
                </a:r>
              </a:p>
              <a:p>
                <a:r>
                  <a:rPr lang="en-US" dirty="0"/>
                  <a:t>Policy still has an effect in that it determines which state-action pairs are visited and updated</a:t>
                </a:r>
              </a:p>
              <a:p>
                <a:r>
                  <a:rPr lang="en-US" dirty="0"/>
                  <a:t>All that is required to convergence is that all pairs are continuously updated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has been shown to converge with probability 1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 under the usual stochastic approximation conditions (step sizes)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C3D82D-8628-4943-A5EE-942CB70E3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3531476"/>
                <a:ext cx="11228409" cy="2777250"/>
              </a:xfrm>
              <a:blipFill>
                <a:blip r:embed="rId2"/>
                <a:stretch>
                  <a:fillRect l="-760" t="-3509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DC81D-9647-4849-8795-D92FDCE4E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9D2B-7028-409F-856F-865683EC9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1745B-5F66-4661-A2E9-F5FBA594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50174-A4FE-4D4E-9FAB-BB0F31DB6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Q-Learning (Off-Policy)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82B0BD-B57E-4A9F-96C4-5D1F269F708C}"/>
                  </a:ext>
                </a:extLst>
              </p:cNvPr>
              <p:cNvSpPr/>
              <p:nvPr/>
            </p:nvSpPr>
            <p:spPr>
              <a:xfrm>
                <a:off x="1425203" y="1951688"/>
                <a:ext cx="808455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82B0BD-B57E-4A9F-96C4-5D1F269F7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203" y="1951688"/>
                <a:ext cx="8084556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4C3E0E-B014-46A6-90A8-2CF22FD2C6AB}"/>
                  </a:ext>
                </a:extLst>
              </p:cNvPr>
              <p:cNvSpPr/>
              <p:nvPr/>
            </p:nvSpPr>
            <p:spPr>
              <a:xfrm>
                <a:off x="242301" y="2194469"/>
                <a:ext cx="15502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4C3E0E-B014-46A6-90A8-2CF22FD2C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01" y="2194469"/>
                <a:ext cx="1550296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55A4E4-5695-4A9C-B6AA-CE0A04C7DEA2}"/>
                  </a:ext>
                </a:extLst>
              </p:cNvPr>
              <p:cNvSpPr/>
              <p:nvPr/>
            </p:nvSpPr>
            <p:spPr>
              <a:xfrm>
                <a:off x="158901" y="2511865"/>
                <a:ext cx="1686167" cy="454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55A4E4-5695-4A9C-B6AA-CE0A04C7D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1" y="2511865"/>
                <a:ext cx="1686167" cy="4547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A34DE-9E39-461B-9222-591111156DC7}"/>
              </a:ext>
            </a:extLst>
          </p:cNvPr>
          <p:cNvCxnSpPr>
            <a:cxnSpLocks/>
          </p:cNvCxnSpPr>
          <p:nvPr/>
        </p:nvCxnSpPr>
        <p:spPr>
          <a:xfrm flipV="1">
            <a:off x="369082" y="2288495"/>
            <a:ext cx="1344991" cy="22337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FE5C33-099C-469D-BEB0-78923C9D1D6A}"/>
              </a:ext>
            </a:extLst>
          </p:cNvPr>
          <p:cNvSpPr txBox="1"/>
          <p:nvPr/>
        </p:nvSpPr>
        <p:spPr>
          <a:xfrm>
            <a:off x="9509759" y="2025518"/>
            <a:ext cx="11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SARSA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BE0B0-D6A6-45B0-B229-4127A69C9AC4}"/>
              </a:ext>
            </a:extLst>
          </p:cNvPr>
          <p:cNvSpPr txBox="1"/>
          <p:nvPr/>
        </p:nvSpPr>
        <p:spPr>
          <a:xfrm>
            <a:off x="9509758" y="2550525"/>
            <a:ext cx="122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07C8639-CB75-4C2F-82B8-EC59802037E6}"/>
                  </a:ext>
                </a:extLst>
              </p:cNvPr>
              <p:cNvSpPr/>
              <p:nvPr/>
            </p:nvSpPr>
            <p:spPr>
              <a:xfrm>
                <a:off x="1026031" y="2345389"/>
                <a:ext cx="8084556" cy="635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07C8639-CB75-4C2F-82B8-EC5980203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31" y="2345389"/>
                <a:ext cx="8084556" cy="6359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E15AEA7-2A36-4378-A5A0-326FDE8510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44241" y="2257620"/>
            <a:ext cx="484400" cy="471129"/>
          </a:xfrm>
          <a:prstGeom prst="curvedConnector3">
            <a:avLst>
              <a:gd name="adj1" fmla="val 223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B05F28A6-5CCD-4262-B59B-AC8A5841B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3197" y="1729959"/>
            <a:ext cx="956695" cy="13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E090A-39B6-43BC-B7D6-9665661D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99F96-49AE-4C84-8178-DE25A60DC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000" y="4651200"/>
            <a:ext cx="3086100" cy="226487"/>
          </a:xfrm>
        </p:spPr>
        <p:txBody>
          <a:bodyPr/>
          <a:lstStyle/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452ABB-507F-45B0-9EE6-1229DA75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8E6500-E9EE-4744-AA5B-74A49B7B0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D4DA9-B0F7-4E98-A143-BE4A448A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5" y="1232580"/>
            <a:ext cx="9283042" cy="3829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/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58C2D0-D5B6-416F-A231-6E7571DEEB6F}"/>
              </a:ext>
            </a:extLst>
          </p:cNvPr>
          <p:cNvCxnSpPr>
            <a:stCxn id="9" idx="4"/>
          </p:cNvCxnSpPr>
          <p:nvPr/>
        </p:nvCxnSpPr>
        <p:spPr>
          <a:xfrm flipH="1">
            <a:off x="7480050" y="365129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7CCE0E-46E6-4117-99E8-C2496F1A992B}"/>
              </a:ext>
            </a:extLst>
          </p:cNvPr>
          <p:cNvCxnSpPr>
            <a:cxnSpLocks/>
          </p:cNvCxnSpPr>
          <p:nvPr/>
        </p:nvCxnSpPr>
        <p:spPr>
          <a:xfrm flipH="1">
            <a:off x="8334541" y="365129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C30337-9DBD-4BDD-8EB0-2CEE81041EEA}"/>
              </a:ext>
            </a:extLst>
          </p:cNvPr>
          <p:cNvCxnSpPr>
            <a:cxnSpLocks/>
          </p:cNvCxnSpPr>
          <p:nvPr/>
        </p:nvCxnSpPr>
        <p:spPr>
          <a:xfrm>
            <a:off x="8320004" y="365129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F4DB933-6B4A-4392-AF03-934CA0656D20}"/>
              </a:ext>
            </a:extLst>
          </p:cNvPr>
          <p:cNvSpPr/>
          <p:nvPr/>
        </p:nvSpPr>
        <p:spPr>
          <a:xfrm>
            <a:off x="7403709" y="405198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38FAD-3335-41FA-9CE2-FCDD5576DF6D}"/>
              </a:ext>
            </a:extLst>
          </p:cNvPr>
          <p:cNvSpPr/>
          <p:nvPr/>
        </p:nvSpPr>
        <p:spPr>
          <a:xfrm>
            <a:off x="8263580" y="404227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857595-ECBE-4100-8F50-2B519451B3C5}"/>
              </a:ext>
            </a:extLst>
          </p:cNvPr>
          <p:cNvSpPr/>
          <p:nvPr/>
        </p:nvSpPr>
        <p:spPr>
          <a:xfrm>
            <a:off x="9063700" y="4035003"/>
            <a:ext cx="152681" cy="140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D5F50-81C8-4E15-8221-C20D87C82E33}"/>
              </a:ext>
            </a:extLst>
          </p:cNvPr>
          <p:cNvCxnSpPr>
            <a:cxnSpLocks/>
          </p:cNvCxnSpPr>
          <p:nvPr/>
        </p:nvCxnSpPr>
        <p:spPr>
          <a:xfrm>
            <a:off x="884340" y="3530556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C067D7-64F3-4A05-B2ED-C3E63B33635F}"/>
                  </a:ext>
                </a:extLst>
              </p:cNvPr>
              <p:cNvSpPr txBox="1"/>
              <p:nvPr/>
            </p:nvSpPr>
            <p:spPr>
              <a:xfrm>
                <a:off x="9038127" y="3517522"/>
                <a:ext cx="2862450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𝑎𝑟𝑔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en-US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n-US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𝒜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    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C067D7-64F3-4A05-B2ED-C3E63B336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127" y="3517522"/>
                <a:ext cx="2862450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735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E090A-39B6-43BC-B7D6-9665661D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99F96-49AE-4C84-8178-DE25A60DC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000" y="4651200"/>
            <a:ext cx="3086100" cy="226487"/>
          </a:xfrm>
        </p:spPr>
        <p:txBody>
          <a:bodyPr/>
          <a:lstStyle/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452ABB-507F-45B0-9EE6-1229DA75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8E6500-E9EE-4744-AA5B-74A49B7B0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D4DA9-B0F7-4E98-A143-BE4A448A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5" y="1232580"/>
            <a:ext cx="9283042" cy="3829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/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58C2D0-D5B6-416F-A231-6E7571DEEB6F}"/>
              </a:ext>
            </a:extLst>
          </p:cNvPr>
          <p:cNvCxnSpPr>
            <a:stCxn id="9" idx="4"/>
          </p:cNvCxnSpPr>
          <p:nvPr/>
        </p:nvCxnSpPr>
        <p:spPr>
          <a:xfrm flipH="1">
            <a:off x="7480050" y="365129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7CCE0E-46E6-4117-99E8-C2496F1A992B}"/>
              </a:ext>
            </a:extLst>
          </p:cNvPr>
          <p:cNvCxnSpPr>
            <a:cxnSpLocks/>
          </p:cNvCxnSpPr>
          <p:nvPr/>
        </p:nvCxnSpPr>
        <p:spPr>
          <a:xfrm flipH="1">
            <a:off x="8334541" y="365129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C30337-9DBD-4BDD-8EB0-2CEE81041EEA}"/>
              </a:ext>
            </a:extLst>
          </p:cNvPr>
          <p:cNvCxnSpPr>
            <a:cxnSpLocks/>
          </p:cNvCxnSpPr>
          <p:nvPr/>
        </p:nvCxnSpPr>
        <p:spPr>
          <a:xfrm>
            <a:off x="8320004" y="365129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F4DB933-6B4A-4392-AF03-934CA0656D20}"/>
              </a:ext>
            </a:extLst>
          </p:cNvPr>
          <p:cNvSpPr/>
          <p:nvPr/>
        </p:nvSpPr>
        <p:spPr>
          <a:xfrm>
            <a:off x="7403709" y="405198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38FAD-3335-41FA-9CE2-FCDD5576DF6D}"/>
              </a:ext>
            </a:extLst>
          </p:cNvPr>
          <p:cNvSpPr/>
          <p:nvPr/>
        </p:nvSpPr>
        <p:spPr>
          <a:xfrm>
            <a:off x="8263580" y="404227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857595-ECBE-4100-8F50-2B519451B3C5}"/>
              </a:ext>
            </a:extLst>
          </p:cNvPr>
          <p:cNvSpPr/>
          <p:nvPr/>
        </p:nvSpPr>
        <p:spPr>
          <a:xfrm>
            <a:off x="9063700" y="4035003"/>
            <a:ext cx="152681" cy="140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BEFB301-68C9-4AF0-9413-E47558C0D616}"/>
                  </a:ext>
                </a:extLst>
              </p:cNvPr>
              <p:cNvSpPr/>
              <p:nvPr/>
            </p:nvSpPr>
            <p:spPr>
              <a:xfrm>
                <a:off x="8859414" y="469812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BEFB301-68C9-4AF0-9413-E47558C0D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414" y="4698122"/>
                <a:ext cx="561253" cy="517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908E42-1BA2-415A-884B-A343F112C9D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9140041" y="4175675"/>
            <a:ext cx="0" cy="5224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30BD4E-2E57-4CF0-9157-D546138EC83C}"/>
                  </a:ext>
                </a:extLst>
              </p:cNvPr>
              <p:cNvSpPr txBox="1"/>
              <p:nvPr/>
            </p:nvSpPr>
            <p:spPr>
              <a:xfrm>
                <a:off x="9140040" y="4266868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30BD4E-2E57-4CF0-9157-D546138EC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40" y="4266868"/>
                <a:ext cx="207108" cy="276999"/>
              </a:xfrm>
              <a:prstGeom prst="rect">
                <a:avLst/>
              </a:prstGeom>
              <a:blipFill>
                <a:blip r:embed="rId5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D5F50-81C8-4E15-8221-C20D87C82E33}"/>
              </a:ext>
            </a:extLst>
          </p:cNvPr>
          <p:cNvCxnSpPr>
            <a:cxnSpLocks/>
          </p:cNvCxnSpPr>
          <p:nvPr/>
        </p:nvCxnSpPr>
        <p:spPr>
          <a:xfrm>
            <a:off x="884340" y="3826945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572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E090A-39B6-43BC-B7D6-9665661D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99F96-49AE-4C84-8178-DE25A60DC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000" y="4651200"/>
            <a:ext cx="3086100" cy="226487"/>
          </a:xfrm>
        </p:spPr>
        <p:txBody>
          <a:bodyPr/>
          <a:lstStyle/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452ABB-507F-45B0-9EE6-1229DA75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8E6500-E9EE-4744-AA5B-74A49B7B0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D4DA9-B0F7-4E98-A143-BE4A448A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5" y="1232580"/>
            <a:ext cx="9283042" cy="3829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/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58C2D0-D5B6-416F-A231-6E7571DEEB6F}"/>
              </a:ext>
            </a:extLst>
          </p:cNvPr>
          <p:cNvCxnSpPr>
            <a:stCxn id="9" idx="4"/>
          </p:cNvCxnSpPr>
          <p:nvPr/>
        </p:nvCxnSpPr>
        <p:spPr>
          <a:xfrm flipH="1">
            <a:off x="7480050" y="365129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7CCE0E-46E6-4117-99E8-C2496F1A992B}"/>
              </a:ext>
            </a:extLst>
          </p:cNvPr>
          <p:cNvCxnSpPr>
            <a:cxnSpLocks/>
          </p:cNvCxnSpPr>
          <p:nvPr/>
        </p:nvCxnSpPr>
        <p:spPr>
          <a:xfrm flipH="1">
            <a:off x="8334541" y="365129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C30337-9DBD-4BDD-8EB0-2CEE81041EEA}"/>
              </a:ext>
            </a:extLst>
          </p:cNvPr>
          <p:cNvCxnSpPr>
            <a:cxnSpLocks/>
          </p:cNvCxnSpPr>
          <p:nvPr/>
        </p:nvCxnSpPr>
        <p:spPr>
          <a:xfrm>
            <a:off x="8320004" y="365129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F4DB933-6B4A-4392-AF03-934CA0656D20}"/>
              </a:ext>
            </a:extLst>
          </p:cNvPr>
          <p:cNvSpPr/>
          <p:nvPr/>
        </p:nvSpPr>
        <p:spPr>
          <a:xfrm>
            <a:off x="7403709" y="405198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38FAD-3335-41FA-9CE2-FCDD5576DF6D}"/>
              </a:ext>
            </a:extLst>
          </p:cNvPr>
          <p:cNvSpPr/>
          <p:nvPr/>
        </p:nvSpPr>
        <p:spPr>
          <a:xfrm>
            <a:off x="8263580" y="404227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857595-ECBE-4100-8F50-2B519451B3C5}"/>
              </a:ext>
            </a:extLst>
          </p:cNvPr>
          <p:cNvSpPr/>
          <p:nvPr/>
        </p:nvSpPr>
        <p:spPr>
          <a:xfrm>
            <a:off x="9063700" y="403500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BEFB301-68C9-4AF0-9413-E47558C0D616}"/>
                  </a:ext>
                </a:extLst>
              </p:cNvPr>
              <p:cNvSpPr/>
              <p:nvPr/>
            </p:nvSpPr>
            <p:spPr>
              <a:xfrm>
                <a:off x="8859414" y="469812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BEFB301-68C9-4AF0-9413-E47558C0D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414" y="4698122"/>
                <a:ext cx="561253" cy="517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908E42-1BA2-415A-884B-A343F112C9D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9140041" y="4175675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30BD4E-2E57-4CF0-9157-D546138EC83C}"/>
                  </a:ext>
                </a:extLst>
              </p:cNvPr>
              <p:cNvSpPr txBox="1"/>
              <p:nvPr/>
            </p:nvSpPr>
            <p:spPr>
              <a:xfrm>
                <a:off x="9140040" y="4266868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30BD4E-2E57-4CF0-9157-D546138EC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40" y="4266868"/>
                <a:ext cx="207108" cy="276999"/>
              </a:xfrm>
              <a:prstGeom prst="rect">
                <a:avLst/>
              </a:prstGeom>
              <a:blipFill>
                <a:blip r:embed="rId5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BF34DE-0EAA-4600-AF71-912C05E94B67}"/>
              </a:ext>
            </a:extLst>
          </p:cNvPr>
          <p:cNvCxnSpPr/>
          <p:nvPr/>
        </p:nvCxnSpPr>
        <p:spPr>
          <a:xfrm flipH="1">
            <a:off x="8275308" y="5213047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E0B913-BF92-4AF5-87F5-C7BA3AD739D7}"/>
              </a:ext>
            </a:extLst>
          </p:cNvPr>
          <p:cNvCxnSpPr>
            <a:cxnSpLocks/>
          </p:cNvCxnSpPr>
          <p:nvPr/>
        </p:nvCxnSpPr>
        <p:spPr>
          <a:xfrm flipH="1">
            <a:off x="9129799" y="5213047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1B057D-A7C5-48BA-9A45-21C39DA2FD38}"/>
              </a:ext>
            </a:extLst>
          </p:cNvPr>
          <p:cNvCxnSpPr>
            <a:cxnSpLocks/>
          </p:cNvCxnSpPr>
          <p:nvPr/>
        </p:nvCxnSpPr>
        <p:spPr>
          <a:xfrm>
            <a:off x="9115262" y="5213047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58C9D17-5456-40E4-A669-46FD6F757FB3}"/>
              </a:ext>
            </a:extLst>
          </p:cNvPr>
          <p:cNvSpPr/>
          <p:nvPr/>
        </p:nvSpPr>
        <p:spPr>
          <a:xfrm>
            <a:off x="8198967" y="561374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F490E7-89B4-49AF-889B-75A568F858AD}"/>
              </a:ext>
            </a:extLst>
          </p:cNvPr>
          <p:cNvSpPr/>
          <p:nvPr/>
        </p:nvSpPr>
        <p:spPr>
          <a:xfrm>
            <a:off x="9058838" y="560403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55A3F8-71B8-43CD-B92A-46316E772CF6}"/>
              </a:ext>
            </a:extLst>
          </p:cNvPr>
          <p:cNvSpPr/>
          <p:nvPr/>
        </p:nvSpPr>
        <p:spPr>
          <a:xfrm>
            <a:off x="9858958" y="559675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1F75DB-025F-4092-8C70-2A6E4E55CF04}"/>
                  </a:ext>
                </a:extLst>
              </p:cNvPr>
              <p:cNvSpPr/>
              <p:nvPr/>
            </p:nvSpPr>
            <p:spPr>
              <a:xfrm>
                <a:off x="8472685" y="3549830"/>
                <a:ext cx="3556166" cy="4904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⟻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6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1F75DB-025F-4092-8C70-2A6E4E55C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685" y="3549830"/>
                <a:ext cx="3556166" cy="490455"/>
              </a:xfrm>
              <a:prstGeom prst="rect">
                <a:avLst/>
              </a:prstGeom>
              <a:blipFill>
                <a:blip r:embed="rId6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D5F50-81C8-4E15-8221-C20D87C82E33}"/>
              </a:ext>
            </a:extLst>
          </p:cNvPr>
          <p:cNvCxnSpPr>
            <a:cxnSpLocks/>
          </p:cNvCxnSpPr>
          <p:nvPr/>
        </p:nvCxnSpPr>
        <p:spPr>
          <a:xfrm>
            <a:off x="884340" y="4117028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B4F5D8C2-4A2D-4D96-8643-2E60401433B7}"/>
              </a:ext>
            </a:extLst>
          </p:cNvPr>
          <p:cNvSpPr/>
          <p:nvPr/>
        </p:nvSpPr>
        <p:spPr>
          <a:xfrm rot="6890763">
            <a:off x="8565513" y="4355500"/>
            <a:ext cx="1055322" cy="1155007"/>
          </a:xfrm>
          <a:prstGeom prst="arc">
            <a:avLst>
              <a:gd name="adj1" fmla="val 17884346"/>
              <a:gd name="adj2" fmla="val 473465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39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E090A-39B6-43BC-B7D6-9665661D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99F96-49AE-4C84-8178-DE25A60DC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000" y="4651200"/>
            <a:ext cx="3086100" cy="226487"/>
          </a:xfrm>
        </p:spPr>
        <p:txBody>
          <a:bodyPr/>
          <a:lstStyle/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452ABB-507F-45B0-9EE6-1229DA75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8E6500-E9EE-4744-AA5B-74A49B7B0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D4DA9-B0F7-4E98-A143-BE4A448A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5" y="1232580"/>
            <a:ext cx="9283042" cy="3829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/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58C2D0-D5B6-416F-A231-6E7571DEEB6F}"/>
              </a:ext>
            </a:extLst>
          </p:cNvPr>
          <p:cNvCxnSpPr>
            <a:stCxn id="9" idx="4"/>
          </p:cNvCxnSpPr>
          <p:nvPr/>
        </p:nvCxnSpPr>
        <p:spPr>
          <a:xfrm flipH="1">
            <a:off x="7480050" y="365129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7CCE0E-46E6-4117-99E8-C2496F1A992B}"/>
              </a:ext>
            </a:extLst>
          </p:cNvPr>
          <p:cNvCxnSpPr>
            <a:cxnSpLocks/>
          </p:cNvCxnSpPr>
          <p:nvPr/>
        </p:nvCxnSpPr>
        <p:spPr>
          <a:xfrm flipH="1">
            <a:off x="8334541" y="365129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C30337-9DBD-4BDD-8EB0-2CEE81041EEA}"/>
              </a:ext>
            </a:extLst>
          </p:cNvPr>
          <p:cNvCxnSpPr>
            <a:cxnSpLocks/>
          </p:cNvCxnSpPr>
          <p:nvPr/>
        </p:nvCxnSpPr>
        <p:spPr>
          <a:xfrm>
            <a:off x="8320004" y="365129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F4DB933-6B4A-4392-AF03-934CA0656D20}"/>
              </a:ext>
            </a:extLst>
          </p:cNvPr>
          <p:cNvSpPr/>
          <p:nvPr/>
        </p:nvSpPr>
        <p:spPr>
          <a:xfrm>
            <a:off x="7403709" y="405198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38FAD-3335-41FA-9CE2-FCDD5576DF6D}"/>
              </a:ext>
            </a:extLst>
          </p:cNvPr>
          <p:cNvSpPr/>
          <p:nvPr/>
        </p:nvSpPr>
        <p:spPr>
          <a:xfrm>
            <a:off x="8263580" y="404227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857595-ECBE-4100-8F50-2B519451B3C5}"/>
              </a:ext>
            </a:extLst>
          </p:cNvPr>
          <p:cNvSpPr/>
          <p:nvPr/>
        </p:nvSpPr>
        <p:spPr>
          <a:xfrm>
            <a:off x="9063700" y="403500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BEFB301-68C9-4AF0-9413-E47558C0D616}"/>
                  </a:ext>
                </a:extLst>
              </p:cNvPr>
              <p:cNvSpPr/>
              <p:nvPr/>
            </p:nvSpPr>
            <p:spPr>
              <a:xfrm>
                <a:off x="8859414" y="469812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BEFB301-68C9-4AF0-9413-E47558C0D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414" y="4698122"/>
                <a:ext cx="561253" cy="517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908E42-1BA2-415A-884B-A343F112C9D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9140041" y="4175675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30BD4E-2E57-4CF0-9157-D546138EC83C}"/>
                  </a:ext>
                </a:extLst>
              </p:cNvPr>
              <p:cNvSpPr txBox="1"/>
              <p:nvPr/>
            </p:nvSpPr>
            <p:spPr>
              <a:xfrm>
                <a:off x="9140040" y="4266868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30BD4E-2E57-4CF0-9157-D546138EC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40" y="4266868"/>
                <a:ext cx="207108" cy="276999"/>
              </a:xfrm>
              <a:prstGeom prst="rect">
                <a:avLst/>
              </a:prstGeom>
              <a:blipFill>
                <a:blip r:embed="rId5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BF34DE-0EAA-4600-AF71-912C05E94B67}"/>
              </a:ext>
            </a:extLst>
          </p:cNvPr>
          <p:cNvCxnSpPr/>
          <p:nvPr/>
        </p:nvCxnSpPr>
        <p:spPr>
          <a:xfrm flipH="1">
            <a:off x="8275308" y="5213047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E0B913-BF92-4AF5-87F5-C7BA3AD739D7}"/>
              </a:ext>
            </a:extLst>
          </p:cNvPr>
          <p:cNvCxnSpPr>
            <a:cxnSpLocks/>
          </p:cNvCxnSpPr>
          <p:nvPr/>
        </p:nvCxnSpPr>
        <p:spPr>
          <a:xfrm flipH="1">
            <a:off x="9129799" y="5213047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1B057D-A7C5-48BA-9A45-21C39DA2FD38}"/>
              </a:ext>
            </a:extLst>
          </p:cNvPr>
          <p:cNvCxnSpPr>
            <a:cxnSpLocks/>
          </p:cNvCxnSpPr>
          <p:nvPr/>
        </p:nvCxnSpPr>
        <p:spPr>
          <a:xfrm>
            <a:off x="9115262" y="5213047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58C9D17-5456-40E4-A669-46FD6F757FB3}"/>
              </a:ext>
            </a:extLst>
          </p:cNvPr>
          <p:cNvSpPr/>
          <p:nvPr/>
        </p:nvSpPr>
        <p:spPr>
          <a:xfrm>
            <a:off x="8198967" y="561374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F490E7-89B4-49AF-889B-75A568F858AD}"/>
              </a:ext>
            </a:extLst>
          </p:cNvPr>
          <p:cNvSpPr/>
          <p:nvPr/>
        </p:nvSpPr>
        <p:spPr>
          <a:xfrm>
            <a:off x="9058838" y="560403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55A3F8-71B8-43CD-B92A-46316E772CF6}"/>
              </a:ext>
            </a:extLst>
          </p:cNvPr>
          <p:cNvSpPr/>
          <p:nvPr/>
        </p:nvSpPr>
        <p:spPr>
          <a:xfrm>
            <a:off x="9858958" y="559675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D5F50-81C8-4E15-8221-C20D87C82E33}"/>
              </a:ext>
            </a:extLst>
          </p:cNvPr>
          <p:cNvCxnSpPr>
            <a:cxnSpLocks/>
          </p:cNvCxnSpPr>
          <p:nvPr/>
        </p:nvCxnSpPr>
        <p:spPr>
          <a:xfrm>
            <a:off x="884340" y="4400813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356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E090A-39B6-43BC-B7D6-9665661D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99F96-49AE-4C84-8178-DE25A60DC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000" y="4651200"/>
            <a:ext cx="3086100" cy="226487"/>
          </a:xfrm>
        </p:spPr>
        <p:txBody>
          <a:bodyPr/>
          <a:lstStyle/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452ABB-507F-45B0-9EE6-1229DA75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8E6500-E9EE-4744-AA5B-74A49B7B0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D4DA9-B0F7-4E98-A143-BE4A448A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5" y="1232580"/>
            <a:ext cx="9283042" cy="3829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/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C01FF2-9EC9-4897-8A65-80F97EEEE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915" y="313418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58C2D0-D5B6-416F-A231-6E7571DEEB6F}"/>
              </a:ext>
            </a:extLst>
          </p:cNvPr>
          <p:cNvCxnSpPr>
            <a:stCxn id="9" idx="4"/>
          </p:cNvCxnSpPr>
          <p:nvPr/>
        </p:nvCxnSpPr>
        <p:spPr>
          <a:xfrm flipH="1">
            <a:off x="7480050" y="365129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7CCE0E-46E6-4117-99E8-C2496F1A992B}"/>
              </a:ext>
            </a:extLst>
          </p:cNvPr>
          <p:cNvCxnSpPr>
            <a:cxnSpLocks/>
          </p:cNvCxnSpPr>
          <p:nvPr/>
        </p:nvCxnSpPr>
        <p:spPr>
          <a:xfrm flipH="1">
            <a:off x="8334541" y="365129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C30337-9DBD-4BDD-8EB0-2CEE81041EEA}"/>
              </a:ext>
            </a:extLst>
          </p:cNvPr>
          <p:cNvCxnSpPr>
            <a:cxnSpLocks/>
          </p:cNvCxnSpPr>
          <p:nvPr/>
        </p:nvCxnSpPr>
        <p:spPr>
          <a:xfrm>
            <a:off x="8320004" y="365129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F4DB933-6B4A-4392-AF03-934CA0656D20}"/>
              </a:ext>
            </a:extLst>
          </p:cNvPr>
          <p:cNvSpPr/>
          <p:nvPr/>
        </p:nvSpPr>
        <p:spPr>
          <a:xfrm>
            <a:off x="7403709" y="405198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838FAD-3335-41FA-9CE2-FCDD5576DF6D}"/>
              </a:ext>
            </a:extLst>
          </p:cNvPr>
          <p:cNvSpPr/>
          <p:nvPr/>
        </p:nvSpPr>
        <p:spPr>
          <a:xfrm>
            <a:off x="8263580" y="404227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857595-ECBE-4100-8F50-2B519451B3C5}"/>
              </a:ext>
            </a:extLst>
          </p:cNvPr>
          <p:cNvSpPr/>
          <p:nvPr/>
        </p:nvSpPr>
        <p:spPr>
          <a:xfrm>
            <a:off x="9063700" y="403500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BEFB301-68C9-4AF0-9413-E47558C0D616}"/>
                  </a:ext>
                </a:extLst>
              </p:cNvPr>
              <p:cNvSpPr/>
              <p:nvPr/>
            </p:nvSpPr>
            <p:spPr>
              <a:xfrm>
                <a:off x="8859414" y="469812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BEFB301-68C9-4AF0-9413-E47558C0D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414" y="4698122"/>
                <a:ext cx="561253" cy="51710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908E42-1BA2-415A-884B-A343F112C9D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9140041" y="4175675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30BD4E-2E57-4CF0-9157-D546138EC83C}"/>
                  </a:ext>
                </a:extLst>
              </p:cNvPr>
              <p:cNvSpPr txBox="1"/>
              <p:nvPr/>
            </p:nvSpPr>
            <p:spPr>
              <a:xfrm>
                <a:off x="9140040" y="4266868"/>
                <a:ext cx="207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30BD4E-2E57-4CF0-9157-D546138EC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040" y="4266868"/>
                <a:ext cx="207108" cy="276999"/>
              </a:xfrm>
              <a:prstGeom prst="rect">
                <a:avLst/>
              </a:prstGeom>
              <a:blipFill>
                <a:blip r:embed="rId5"/>
                <a:stretch>
                  <a:fillRect l="-26471" r="-2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BF34DE-0EAA-4600-AF71-912C05E94B67}"/>
              </a:ext>
            </a:extLst>
          </p:cNvPr>
          <p:cNvCxnSpPr/>
          <p:nvPr/>
        </p:nvCxnSpPr>
        <p:spPr>
          <a:xfrm flipH="1">
            <a:off x="8275308" y="5213047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E0B913-BF92-4AF5-87F5-C7BA3AD739D7}"/>
              </a:ext>
            </a:extLst>
          </p:cNvPr>
          <p:cNvCxnSpPr>
            <a:cxnSpLocks/>
          </p:cNvCxnSpPr>
          <p:nvPr/>
        </p:nvCxnSpPr>
        <p:spPr>
          <a:xfrm flipH="1">
            <a:off x="9129799" y="5213047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1B057D-A7C5-48BA-9A45-21C39DA2FD38}"/>
              </a:ext>
            </a:extLst>
          </p:cNvPr>
          <p:cNvCxnSpPr>
            <a:cxnSpLocks/>
          </p:cNvCxnSpPr>
          <p:nvPr/>
        </p:nvCxnSpPr>
        <p:spPr>
          <a:xfrm>
            <a:off x="9115262" y="5213047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58C9D17-5456-40E4-A669-46FD6F757FB3}"/>
              </a:ext>
            </a:extLst>
          </p:cNvPr>
          <p:cNvSpPr/>
          <p:nvPr/>
        </p:nvSpPr>
        <p:spPr>
          <a:xfrm>
            <a:off x="8198967" y="561374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F490E7-89B4-49AF-889B-75A568F858AD}"/>
              </a:ext>
            </a:extLst>
          </p:cNvPr>
          <p:cNvSpPr/>
          <p:nvPr/>
        </p:nvSpPr>
        <p:spPr>
          <a:xfrm>
            <a:off x="9058838" y="560403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55A3F8-71B8-43CD-B92A-46316E772CF6}"/>
              </a:ext>
            </a:extLst>
          </p:cNvPr>
          <p:cNvSpPr/>
          <p:nvPr/>
        </p:nvSpPr>
        <p:spPr>
          <a:xfrm>
            <a:off x="9858958" y="559675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9D5F50-81C8-4E15-8221-C20D87C82E33}"/>
              </a:ext>
            </a:extLst>
          </p:cNvPr>
          <p:cNvCxnSpPr>
            <a:cxnSpLocks/>
          </p:cNvCxnSpPr>
          <p:nvPr/>
        </p:nvCxnSpPr>
        <p:spPr>
          <a:xfrm>
            <a:off x="575333" y="4703507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E1D482-A9FA-47A0-AF47-7089A23D9E5E}"/>
              </a:ext>
            </a:extLst>
          </p:cNvPr>
          <p:cNvCxnSpPr>
            <a:cxnSpLocks/>
          </p:cNvCxnSpPr>
          <p:nvPr/>
        </p:nvCxnSpPr>
        <p:spPr>
          <a:xfrm>
            <a:off x="9133097" y="5744874"/>
            <a:ext cx="1864" cy="151254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BFA795-EBE4-4E65-9CE1-2236DDB7A84D}"/>
                  </a:ext>
                </a:extLst>
              </p:cNvPr>
              <p:cNvSpPr txBox="1"/>
              <p:nvPr/>
            </p:nvSpPr>
            <p:spPr>
              <a:xfrm rot="5400000">
                <a:off x="9035746" y="588608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BFA795-EBE4-4E65-9CE1-2236DDB7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035746" y="5886087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E413E671-160C-45EF-82CD-AF88378ACB8D}"/>
              </a:ext>
            </a:extLst>
          </p:cNvPr>
          <p:cNvSpPr/>
          <p:nvPr/>
        </p:nvSpPr>
        <p:spPr>
          <a:xfrm>
            <a:off x="8969414" y="6369974"/>
            <a:ext cx="361372" cy="3909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470650-C35B-42D4-A544-59E55CB16766}"/>
              </a:ext>
            </a:extLst>
          </p:cNvPr>
          <p:cNvCxnSpPr>
            <a:cxnSpLocks/>
          </p:cNvCxnSpPr>
          <p:nvPr/>
        </p:nvCxnSpPr>
        <p:spPr>
          <a:xfrm>
            <a:off x="9150620" y="6129301"/>
            <a:ext cx="81" cy="21579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843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F0FB59-4EF8-4275-AAAD-FB8721196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238D4-8A1E-4CAD-A198-71228067D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28EBC1-6265-408C-9BF8-F079DD9E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E7AF3A-AA7B-45F0-B302-66D848AD86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SARSA (On-Policy) vs Q-Learning (Off-Policy)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02300B0-0523-467C-8FE2-831F69C983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4249116"/>
            <a:ext cx="11228409" cy="2059610"/>
          </a:xfrm>
        </p:spPr>
        <p:txBody>
          <a:bodyPr/>
          <a:lstStyle/>
          <a:p>
            <a:r>
              <a:rPr lang="en-US" dirty="0"/>
              <a:t>Undiscounted, episode task</a:t>
            </a:r>
          </a:p>
          <a:p>
            <a:r>
              <a:rPr lang="en-US" dirty="0"/>
              <a:t>Episode ends when agent gets to goal state</a:t>
            </a:r>
          </a:p>
          <a:p>
            <a:r>
              <a:rPr lang="en-US" dirty="0"/>
              <a:t>If agent falls over the cliff, it gets back to starting state and episode continuous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265CCC-C236-4BAE-9E68-1791BF81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83" y="1004783"/>
            <a:ext cx="5877033" cy="348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8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7896B-411A-4351-A3D9-543F162BE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0736D-C61D-41F0-B55D-2E11BA865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74FC8-EDC2-45FF-9D3F-DF4EFE7E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5C64E4-1949-4ABA-9F97-E7F08EDDB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36CAF-DCED-4A18-A95A-ADF46613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41" y="1313749"/>
            <a:ext cx="8190182" cy="5455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7DBF2-3DEC-407F-924F-37F16D92A39F}"/>
              </a:ext>
            </a:extLst>
          </p:cNvPr>
          <p:cNvSpPr txBox="1"/>
          <p:nvPr/>
        </p:nvSpPr>
        <p:spPr>
          <a:xfrm>
            <a:off x="8904364" y="1387366"/>
            <a:ext cx="2440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/>
              <a:t>model-free</a:t>
            </a:r>
            <a:r>
              <a:rPr lang="en-US" dirty="0"/>
              <a:t> approach</a:t>
            </a:r>
          </a:p>
          <a:p>
            <a:pPr marL="285750" indent="-285750">
              <a:buFontTx/>
              <a:buChar char="-"/>
            </a:pPr>
            <a:r>
              <a:rPr lang="en-US" dirty="0"/>
              <a:t>(side bonus) agent can focus on states that he is actually experiencing</a:t>
            </a:r>
          </a:p>
        </p:txBody>
      </p:sp>
    </p:spTree>
    <p:extLst>
      <p:ext uri="{BB962C8B-B14F-4D97-AF65-F5344CB8AC3E}">
        <p14:creationId xmlns:p14="http://schemas.microsoft.com/office/powerpoint/2010/main" val="1240305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B2FC0-90E2-48E2-BD87-AFA976276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C4854-B6BB-467A-B93E-51E939045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F46893-B5A9-42C8-AFAA-F24E7AB0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46F325-54F5-4B2A-AE8D-8E68AFDFF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827" y="779412"/>
            <a:ext cx="11228613" cy="468000"/>
          </a:xfrm>
        </p:spPr>
        <p:txBody>
          <a:bodyPr/>
          <a:lstStyle/>
          <a:p>
            <a:r>
              <a:rPr lang="en-US" dirty="0"/>
              <a:t>SARSA (On-Policy) vs Q-Learning (Off-Policy)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7BB98-F001-4852-AD71-58B1EA01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0909"/>
            <a:ext cx="5496001" cy="2594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A715-3B9A-4080-89D5-26998B991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32" y="1817012"/>
            <a:ext cx="5203156" cy="346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B7CD8-9F9C-44E5-9854-800944BB0CF0}"/>
                  </a:ext>
                </a:extLst>
              </p:cNvPr>
              <p:cNvSpPr txBox="1"/>
              <p:nvPr/>
            </p:nvSpPr>
            <p:spPr>
              <a:xfrm>
                <a:off x="8496410" y="1678512"/>
                <a:ext cx="771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B7CD8-9F9C-44E5-9854-800944BB0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410" y="1678512"/>
                <a:ext cx="771943" cy="276999"/>
              </a:xfrm>
              <a:prstGeom prst="rect">
                <a:avLst/>
              </a:prstGeom>
              <a:blipFill>
                <a:blip r:embed="rId4"/>
                <a:stretch>
                  <a:fillRect l="-3968" r="-714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46A8CB5-A9C4-41A4-9DA7-B29B711BFBA2}"/>
              </a:ext>
            </a:extLst>
          </p:cNvPr>
          <p:cNvSpPr txBox="1"/>
          <p:nvPr/>
        </p:nvSpPr>
        <p:spPr>
          <a:xfrm>
            <a:off x="4037426" y="5411908"/>
            <a:ext cx="454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is SARSA making more rewards, even though Q-Learning has the optimal solution?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C77C4-5494-4BC5-8F31-187D1D162914}"/>
              </a:ext>
            </a:extLst>
          </p:cNvPr>
          <p:cNvSpPr txBox="1"/>
          <p:nvPr/>
        </p:nvSpPr>
        <p:spPr>
          <a:xfrm>
            <a:off x="4037426" y="6078588"/>
            <a:ext cx="454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Q-Learning agent occasionally falls down the cliff during exploration</a:t>
            </a:r>
          </a:p>
        </p:txBody>
      </p:sp>
    </p:spTree>
    <p:extLst>
      <p:ext uri="{BB962C8B-B14F-4D97-AF65-F5344CB8AC3E}">
        <p14:creationId xmlns:p14="http://schemas.microsoft.com/office/powerpoint/2010/main" val="64064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B2FC0-90E2-48E2-BD87-AFA976276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C4854-B6BB-467A-B93E-51E939045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F46893-B5A9-42C8-AFAA-F24E7AB0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46F325-54F5-4B2A-AE8D-8E68AFDFF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827" y="779412"/>
            <a:ext cx="11228613" cy="468000"/>
          </a:xfrm>
        </p:spPr>
        <p:txBody>
          <a:bodyPr/>
          <a:lstStyle/>
          <a:p>
            <a:r>
              <a:rPr lang="en-US" dirty="0"/>
              <a:t>SARSA (On-Policy) vs Q-Learning (Off-Policy)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7BB98-F001-4852-AD71-58B1EA01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0909"/>
            <a:ext cx="5496001" cy="2594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2A715-3B9A-4080-89D5-26998B991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32" y="1817012"/>
            <a:ext cx="5203156" cy="346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B7CD8-9F9C-44E5-9854-800944BB0CF0}"/>
                  </a:ext>
                </a:extLst>
              </p:cNvPr>
              <p:cNvSpPr txBox="1"/>
              <p:nvPr/>
            </p:nvSpPr>
            <p:spPr>
              <a:xfrm>
                <a:off x="8496410" y="1678512"/>
                <a:ext cx="771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B7CD8-9F9C-44E5-9854-800944BB0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410" y="1678512"/>
                <a:ext cx="771943" cy="276999"/>
              </a:xfrm>
              <a:prstGeom prst="rect">
                <a:avLst/>
              </a:prstGeom>
              <a:blipFill>
                <a:blip r:embed="rId4"/>
                <a:stretch>
                  <a:fillRect l="-3968" r="-714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46A8CB5-A9C4-41A4-9DA7-B29B711BFBA2}"/>
              </a:ext>
            </a:extLst>
          </p:cNvPr>
          <p:cNvSpPr txBox="1"/>
          <p:nvPr/>
        </p:nvSpPr>
        <p:spPr>
          <a:xfrm>
            <a:off x="4037426" y="5411908"/>
            <a:ext cx="55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make SARSA converge to the optimal policy?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B520BD4-7B0A-4F7D-93F9-4B83B0A6AFE0}"/>
                  </a:ext>
                </a:extLst>
              </p:cNvPr>
              <p:cNvSpPr/>
              <p:nvPr/>
            </p:nvSpPr>
            <p:spPr>
              <a:xfrm>
                <a:off x="4037426" y="6058239"/>
                <a:ext cx="5499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Exploring rate needs to be gradually reduced, </a:t>
                </a:r>
                <a:r>
                  <a:rPr lang="en-US" dirty="0" err="1">
                    <a:ea typeface="Cambria Math" panose="02040503050406030204" pitchFamily="18" charset="0"/>
                  </a:rPr>
                  <a:t>e</a:t>
                </a:r>
                <a:r>
                  <a:rPr lang="en-US" dirty="0">
                    <a:ea typeface="Cambria Math" panose="02040503050406030204" pitchFamily="18" charset="0"/>
                  </a:rPr>
                  <a:t>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B520BD4-7B0A-4F7D-93F9-4B83B0A6A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426" y="6058239"/>
                <a:ext cx="5499454" cy="369332"/>
              </a:xfrm>
              <a:prstGeom prst="rect">
                <a:avLst/>
              </a:prstGeom>
              <a:blipFill>
                <a:blip r:embed="rId5"/>
                <a:stretch>
                  <a:fillRect l="-887" t="-118333" r="-1064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0995D11D-6ADE-42A9-9B53-9E4E52FCEDA4}"/>
              </a:ext>
            </a:extLst>
          </p:cNvPr>
          <p:cNvSpPr/>
          <p:nvPr/>
        </p:nvSpPr>
        <p:spPr>
          <a:xfrm>
            <a:off x="3681656" y="5996814"/>
            <a:ext cx="412480" cy="388961"/>
          </a:xfrm>
          <a:prstGeom prst="star5">
            <a:avLst/>
          </a:prstGeom>
          <a:solidFill>
            <a:srgbClr val="00A3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1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06724-4D94-46F4-B46B-CCD373A26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A31F7-93C4-4731-97DD-2B717BD18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2F78EF-C1C1-4533-819A-46D8CF12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32CF82-8F9D-406F-8319-CC79B3B0A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Relationship Between DP and TD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9C530-58A2-4F6F-8027-892B73AC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33" y="1242694"/>
            <a:ext cx="8886198" cy="54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92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28BC23-57E0-4665-BA87-801A48AB72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60"/>
            <a:ext cx="11228409" cy="682869"/>
          </a:xfrm>
        </p:spPr>
        <p:txBody>
          <a:bodyPr/>
          <a:lstStyle/>
          <a:p>
            <a:r>
              <a:rPr lang="en-US" dirty="0"/>
              <a:t>Is that all?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53534-F59D-4C2B-833C-704E3BA18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BBA48-EF46-42C3-9FC2-DBFC2EFEE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F60239-5B46-45F2-921B-D2017806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626BC-11E6-4A5F-ACF3-575DA3C46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Expected SARSA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14B82-61D9-49F4-B624-1D4029FA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77" y="2465204"/>
            <a:ext cx="496375" cy="1927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0C14B-8EEE-4A6D-AFDB-07BAE20D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021" y="2395777"/>
            <a:ext cx="1427574" cy="2012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7830B-5821-4F43-82B6-E8D8811D0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84" y="2327106"/>
            <a:ext cx="2364933" cy="220378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469E7D-68AC-4F16-B7C4-DB31DBDCBC3A}"/>
              </a:ext>
            </a:extLst>
          </p:cNvPr>
          <p:cNvCxnSpPr/>
          <p:nvPr/>
        </p:nvCxnSpPr>
        <p:spPr>
          <a:xfrm>
            <a:off x="1191873" y="4975597"/>
            <a:ext cx="891067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BE5E93-107C-4609-B7F0-2B45F8A1F91E}"/>
              </a:ext>
            </a:extLst>
          </p:cNvPr>
          <p:cNvSpPr txBox="1"/>
          <p:nvPr/>
        </p:nvSpPr>
        <p:spPr>
          <a:xfrm>
            <a:off x="10102008" y="4652431"/>
            <a:ext cx="12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Width of the update</a:t>
            </a:r>
          </a:p>
        </p:txBody>
      </p:sp>
    </p:spTree>
    <p:extLst>
      <p:ext uri="{BB962C8B-B14F-4D97-AF65-F5344CB8AC3E}">
        <p14:creationId xmlns:p14="http://schemas.microsoft.com/office/powerpoint/2010/main" val="1924452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71E336-E42A-4FCB-BBCB-D756F6311F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Q-Learning moves </a:t>
            </a:r>
            <a:r>
              <a:rPr lang="en-US" i="1" dirty="0"/>
              <a:t>deterministically</a:t>
            </a:r>
            <a:r>
              <a:rPr lang="en-US" dirty="0"/>
              <a:t> to the maximum next state action pair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What if we move in the same direction as Q-Learning, except that we move </a:t>
            </a:r>
            <a:r>
              <a:rPr lang="en-US" i="1" dirty="0"/>
              <a:t>in expectation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Expected </a:t>
            </a:r>
            <a:r>
              <a:rPr lang="en-US" dirty="0" err="1"/>
              <a:t>Sarsa</a:t>
            </a:r>
            <a:r>
              <a:rPr lang="en-US" dirty="0"/>
              <a:t> can be implemented as an off-policy algorithm (which turns out to be exactly Q-Learning)</a:t>
            </a:r>
          </a:p>
          <a:p>
            <a:r>
              <a:rPr lang="en-US" dirty="0"/>
              <a:t>In fact, Expected </a:t>
            </a:r>
            <a:r>
              <a:rPr lang="en-US" dirty="0" err="1"/>
              <a:t>Sarsa</a:t>
            </a:r>
            <a:r>
              <a:rPr lang="en-US" dirty="0"/>
              <a:t> generalizes Q-Learning while reliably improving over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E79B4-18A4-422D-9ED9-318A2EDFA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7D19-7BB3-49D3-9E6A-6230FDD0E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2F0137-710E-4D5E-BD71-6EE57527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8DD85B-4A73-4701-8651-647491331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Expected 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4CD11D-FDE4-476B-B150-B64648724B9F}"/>
                  </a:ext>
                </a:extLst>
              </p:cNvPr>
              <p:cNvSpPr txBox="1"/>
              <p:nvPr/>
            </p:nvSpPr>
            <p:spPr>
              <a:xfrm>
                <a:off x="1665716" y="2236334"/>
                <a:ext cx="8482194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4CD11D-FDE4-476B-B150-B64648724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716" y="2236334"/>
                <a:ext cx="8482194" cy="483209"/>
              </a:xfrm>
              <a:prstGeom prst="rect">
                <a:avLst/>
              </a:prstGeom>
              <a:blipFill>
                <a:blip r:embed="rId2"/>
                <a:stretch>
                  <a:fillRect l="-718" r="-862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B98F30-9342-4858-92F4-20D4953584D0}"/>
                  </a:ext>
                </a:extLst>
              </p:cNvPr>
              <p:cNvSpPr txBox="1"/>
              <p:nvPr/>
            </p:nvSpPr>
            <p:spPr>
              <a:xfrm>
                <a:off x="1286959" y="3579752"/>
                <a:ext cx="9618082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B98F30-9342-4858-92F4-20D495358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59" y="3579752"/>
                <a:ext cx="9618082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596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28BC23-57E0-4665-BA87-801A48AB72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60"/>
            <a:ext cx="11228409" cy="682869"/>
          </a:xfrm>
        </p:spPr>
        <p:txBody>
          <a:bodyPr/>
          <a:lstStyle/>
          <a:p>
            <a:r>
              <a:rPr lang="en-US" dirty="0"/>
              <a:t>Is that all?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53534-F59D-4C2B-833C-704E3BA18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BBA48-EF46-42C3-9FC2-DBFC2EFEE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F60239-5B46-45F2-921B-D2017806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626BC-11E6-4A5F-ACF3-575DA3C46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Expected SARSA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14B82-61D9-49F4-B624-1D4029FA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01" y="2465204"/>
            <a:ext cx="496375" cy="1927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0C14B-8EEE-4A6D-AFDB-07BAE20D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620" y="2395777"/>
            <a:ext cx="1427574" cy="2012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7830B-5821-4F43-82B6-E8D8811D0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483" y="2204472"/>
            <a:ext cx="2364933" cy="220378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469E7D-68AC-4F16-B7C4-DB31DBDCBC3A}"/>
              </a:ext>
            </a:extLst>
          </p:cNvPr>
          <p:cNvCxnSpPr/>
          <p:nvPr/>
        </p:nvCxnSpPr>
        <p:spPr>
          <a:xfrm>
            <a:off x="1191873" y="4975597"/>
            <a:ext cx="891067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BE5E93-107C-4609-B7F0-2B45F8A1F91E}"/>
              </a:ext>
            </a:extLst>
          </p:cNvPr>
          <p:cNvSpPr txBox="1"/>
          <p:nvPr/>
        </p:nvSpPr>
        <p:spPr>
          <a:xfrm>
            <a:off x="10102008" y="4652431"/>
            <a:ext cx="12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Width of the update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2CA9E-C9C6-4093-8B84-C88C20518C8C}"/>
              </a:ext>
            </a:extLst>
          </p:cNvPr>
          <p:cNvSpPr txBox="1"/>
          <p:nvPr/>
        </p:nvSpPr>
        <p:spPr>
          <a:xfrm>
            <a:off x="4999438" y="4260016"/>
            <a:ext cx="168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Expected </a:t>
            </a:r>
            <a:r>
              <a:rPr lang="en-US" b="1" dirty="0" err="1">
                <a:solidFill>
                  <a:schemeClr val="accent5"/>
                </a:solidFill>
              </a:rPr>
              <a:t>Sarsa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F874EA-D88B-469E-A105-6CD9DF991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557" y="2304228"/>
            <a:ext cx="1372425" cy="20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9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F7AD0-1041-4B0F-8BFA-EAF1E21B5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3A97D-06F1-4FB4-A25E-947F3E51A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44851B-8B64-4D09-AF79-057C6D9A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4DA33C-2960-4F03-88CC-BC6DA5A32A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Expected </a:t>
            </a:r>
            <a:r>
              <a:rPr lang="en-US" dirty="0" err="1"/>
              <a:t>Sarsa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8B3-3EDE-4090-B868-2BC837FF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75" y="1429698"/>
            <a:ext cx="7754003" cy="4933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6EA65E-293D-4463-A282-7E5565F3389E}"/>
              </a:ext>
            </a:extLst>
          </p:cNvPr>
          <p:cNvSpPr txBox="1"/>
          <p:nvPr/>
        </p:nvSpPr>
        <p:spPr>
          <a:xfrm>
            <a:off x="5104598" y="4654881"/>
            <a:ext cx="198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A3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(after first 100 episodes)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7A7D3-99A8-4E50-8044-5D958EE62248}"/>
              </a:ext>
            </a:extLst>
          </p:cNvPr>
          <p:cNvSpPr txBox="1"/>
          <p:nvPr/>
        </p:nvSpPr>
        <p:spPr>
          <a:xfrm>
            <a:off x="4969844" y="2629942"/>
            <a:ext cx="198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A3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(after first 100k episodes)</a:t>
            </a:r>
          </a:p>
        </p:txBody>
      </p:sp>
    </p:spTree>
    <p:extLst>
      <p:ext uri="{BB962C8B-B14F-4D97-AF65-F5344CB8AC3E}">
        <p14:creationId xmlns:p14="http://schemas.microsoft.com/office/powerpoint/2010/main" val="501196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F43BE2-DE51-4209-8181-C496F6EE81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All the control algorithms that we have discussed so far involve maximization in the construction of their target policies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Maximum over estimated values is used implicitly as an estimate of the maximum value, which can lead to a significant positive bias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EE1D-9719-45BB-9677-36939E0F6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F48E4-E418-485C-832D-7C46B628A7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88710-1291-4C25-A087-14C88BF3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Maximization Bias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E84CE-73A3-4D53-9AAF-9DDEA3983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Double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9FCD9-63DF-4C2B-9C3A-3B436F0F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40" y="2468752"/>
            <a:ext cx="6041999" cy="2492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10409-C583-4B62-95B2-E572A2F2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78" y="2478115"/>
            <a:ext cx="5641247" cy="24926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5C16AF-2F02-4D4F-9764-CB9DCDBE3D91}"/>
              </a:ext>
            </a:extLst>
          </p:cNvPr>
          <p:cNvSpPr/>
          <p:nvPr/>
        </p:nvSpPr>
        <p:spPr>
          <a:xfrm>
            <a:off x="2689715" y="4296436"/>
            <a:ext cx="594506" cy="19433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C00205-A981-4564-AF3C-BA28523C11FB}"/>
              </a:ext>
            </a:extLst>
          </p:cNvPr>
          <p:cNvSpPr/>
          <p:nvPr/>
        </p:nvSpPr>
        <p:spPr>
          <a:xfrm>
            <a:off x="8528180" y="4215750"/>
            <a:ext cx="970383" cy="22469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12E910-E451-408F-B633-2232631C4EBD}"/>
              </a:ext>
            </a:extLst>
          </p:cNvPr>
          <p:cNvCxnSpPr>
            <a:cxnSpLocks/>
          </p:cNvCxnSpPr>
          <p:nvPr/>
        </p:nvCxnSpPr>
        <p:spPr>
          <a:xfrm flipH="1" flipV="1">
            <a:off x="3204814" y="4490859"/>
            <a:ext cx="421894" cy="34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E47AC9-028F-44F6-9E6C-88900ED61188}"/>
              </a:ext>
            </a:extLst>
          </p:cNvPr>
          <p:cNvSpPr txBox="1"/>
          <p:nvPr/>
        </p:nvSpPr>
        <p:spPr>
          <a:xfrm>
            <a:off x="3550095" y="4629795"/>
            <a:ext cx="204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Possibly best action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(exploitation)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114169-6553-4259-903A-78268E4C3624}"/>
              </a:ext>
            </a:extLst>
          </p:cNvPr>
          <p:cNvCxnSpPr>
            <a:cxnSpLocks/>
          </p:cNvCxnSpPr>
          <p:nvPr/>
        </p:nvCxnSpPr>
        <p:spPr>
          <a:xfrm flipH="1" flipV="1">
            <a:off x="9514479" y="4440446"/>
            <a:ext cx="864104" cy="420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5F040C-CD56-40FD-9B66-ECB62183233F}"/>
              </a:ext>
            </a:extLst>
          </p:cNvPr>
          <p:cNvSpPr txBox="1"/>
          <p:nvPr/>
        </p:nvSpPr>
        <p:spPr>
          <a:xfrm>
            <a:off x="10281477" y="4610386"/>
            <a:ext cx="1533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Just take the best action</a:t>
            </a:r>
          </a:p>
        </p:txBody>
      </p:sp>
    </p:spTree>
    <p:extLst>
      <p:ext uri="{BB962C8B-B14F-4D97-AF65-F5344CB8AC3E}">
        <p14:creationId xmlns:p14="http://schemas.microsoft.com/office/powerpoint/2010/main" val="1217253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DE36A-6A5F-4229-9694-32486B31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FF983-1CFF-40ED-A114-2EC884373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4D218-32E4-4150-9E4C-2FCA5F4E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Maximization Bias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248990-56D5-41DA-BE04-FDA4A6B170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Double Learning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44724DB-EBA5-4ECD-9A1A-559D25C7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39" y="1497660"/>
            <a:ext cx="6726303" cy="21898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D85FB-825E-4EFF-AD96-4EB92C647F2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5794312" y="3222627"/>
            <a:ext cx="767336" cy="141702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D41701-CD3A-498B-85CC-0E191E8D06B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994971" y="3340360"/>
            <a:ext cx="390417" cy="150213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BC906B-088F-415A-A0E6-067B8AF7E52B}"/>
                  </a:ext>
                </a:extLst>
              </p:cNvPr>
              <p:cNvSpPr txBox="1"/>
              <p:nvPr/>
            </p:nvSpPr>
            <p:spPr>
              <a:xfrm>
                <a:off x="3289040" y="4842492"/>
                <a:ext cx="1411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BC906B-088F-415A-A0E6-067B8AF7E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40" y="4842492"/>
                <a:ext cx="1411861" cy="276999"/>
              </a:xfrm>
              <a:prstGeom prst="rect">
                <a:avLst/>
              </a:prstGeom>
              <a:blipFill>
                <a:blip r:embed="rId3"/>
                <a:stretch>
                  <a:fillRect l="-2165" r="-389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38C9612-EF57-46F9-BACE-DD2A809035C4}"/>
              </a:ext>
            </a:extLst>
          </p:cNvPr>
          <p:cNvSpPr txBox="1"/>
          <p:nvPr/>
        </p:nvSpPr>
        <p:spPr>
          <a:xfrm>
            <a:off x="5632194" y="4639651"/>
            <a:ext cx="185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a mistake!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40EA7D2-C001-4DE3-A58A-32067D7608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5412434"/>
            <a:ext cx="11228409" cy="896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our control algorithms may favor left because of </a:t>
            </a:r>
            <a:r>
              <a:rPr lang="en-US" i="1" dirty="0"/>
              <a:t>maximization bias </a:t>
            </a:r>
            <a:r>
              <a:rPr lang="en-US" dirty="0"/>
              <a:t>making B appear to have a positive value</a:t>
            </a:r>
          </a:p>
        </p:txBody>
      </p:sp>
    </p:spTree>
    <p:extLst>
      <p:ext uri="{BB962C8B-B14F-4D97-AF65-F5344CB8AC3E}">
        <p14:creationId xmlns:p14="http://schemas.microsoft.com/office/powerpoint/2010/main" val="423632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53B2D-2D6B-44C7-9311-1F245AB3F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3F5CB-20F0-4902-BE8E-425D27FBB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F115F2-49EB-4628-AFBD-8D11D4D9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Maximization Bias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79BDE-5A76-49D3-9E5D-D385C2A23B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Double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36351-DEE8-41FE-814E-568DB365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4" y="1522161"/>
            <a:ext cx="8901404" cy="4556427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B05E9E34-D7C3-4789-847A-57D0BBE643A1}"/>
              </a:ext>
            </a:extLst>
          </p:cNvPr>
          <p:cNvSpPr/>
          <p:nvPr/>
        </p:nvSpPr>
        <p:spPr>
          <a:xfrm rot="10800000">
            <a:off x="8892074" y="4954554"/>
            <a:ext cx="121298" cy="27058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03D95-5DE6-4F31-B024-7518080B3817}"/>
                  </a:ext>
                </a:extLst>
              </p:cNvPr>
              <p:cNvSpPr txBox="1"/>
              <p:nvPr/>
            </p:nvSpPr>
            <p:spPr>
              <a:xfrm>
                <a:off x="9257736" y="2551837"/>
                <a:ext cx="264335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/>
                    </a:solidFill>
                  </a:rPr>
                  <a:t>Taking left option much more often than the 5% minimum probability enforced by e-greedy action selection with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C03D95-5DE6-4F31-B024-7518080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36" y="2551837"/>
                <a:ext cx="2643355" cy="1754326"/>
              </a:xfrm>
              <a:prstGeom prst="rect">
                <a:avLst/>
              </a:prstGeom>
              <a:blipFill>
                <a:blip r:embed="rId3"/>
                <a:stretch>
                  <a:fillRect t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33ED27-CE97-4076-97E5-89ECAC62113D}"/>
              </a:ext>
            </a:extLst>
          </p:cNvPr>
          <p:cNvCxnSpPr>
            <a:endCxn id="9" idx="1"/>
          </p:cNvCxnSpPr>
          <p:nvPr/>
        </p:nvCxnSpPr>
        <p:spPr>
          <a:xfrm flipV="1">
            <a:off x="9098331" y="3429000"/>
            <a:ext cx="159405" cy="166084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83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BCC774-D9E6-4DFC-B628-89EE3AD9D7F4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Is Monte-Carlo the </a:t>
                </a:r>
                <a:r>
                  <a:rPr lang="en-US" i="1" dirty="0"/>
                  <a:t>only</a:t>
                </a:r>
                <a:r>
                  <a:rPr lang="en-US" dirty="0"/>
                  <a:t> way to do </a:t>
                </a:r>
                <a:r>
                  <a:rPr lang="en-US" i="1" dirty="0"/>
                  <a:t>model-free</a:t>
                </a:r>
                <a:r>
                  <a:rPr lang="en-US" dirty="0"/>
                  <a:t> learning?</a:t>
                </a:r>
              </a:p>
              <a:p>
                <a:r>
                  <a:rPr lang="en-US" dirty="0"/>
                  <a:t>Suppose the following example:</a:t>
                </a:r>
              </a:p>
              <a:p>
                <a:pPr lvl="1"/>
                <a:r>
                  <a:rPr lang="en-US" dirty="0"/>
                  <a:t>Unknown Markov reward process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8 episodes</a:t>
                </a:r>
              </a:p>
              <a:p>
                <a:pPr lvl="1"/>
                <a:r>
                  <a:rPr lang="en-US" dirty="0"/>
                  <a:t>No discounting</a:t>
                </a:r>
              </a:p>
              <a:p>
                <a:pPr lvl="1"/>
                <a:r>
                  <a:rPr lang="en-US" dirty="0"/>
                  <a:t>Which is the optimal value for the estimate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given this data?</a:t>
                </a:r>
              </a:p>
              <a:p>
                <a:pPr marL="914400" lvl="2" indent="0">
                  <a:buNone/>
                </a:pPr>
                <a:r>
                  <a:rPr lang="en-US" dirty="0"/>
                  <a:t>B, 0		B, 1</a:t>
                </a:r>
              </a:p>
              <a:p>
                <a:pPr marL="914400" lvl="2" indent="0">
                  <a:buNone/>
                </a:pPr>
                <a:r>
                  <a:rPr lang="en-US" dirty="0"/>
                  <a:t>B, 1		B, 1</a:t>
                </a:r>
              </a:p>
              <a:p>
                <a:pPr marL="914400" lvl="2" indent="0">
                  <a:buNone/>
                </a:pPr>
                <a:r>
                  <a:rPr lang="en-US" dirty="0"/>
                  <a:t>B, 1		B, 1</a:t>
                </a:r>
              </a:p>
              <a:p>
                <a:pPr marL="914400" lvl="2" indent="0">
                  <a:buNone/>
                </a:pPr>
                <a:r>
                  <a:rPr lang="en-US" dirty="0"/>
                  <a:t>B, 1		</a:t>
                </a:r>
                <a:r>
                  <a:rPr lang="en-US" b="1" dirty="0"/>
                  <a:t>A</a:t>
                </a:r>
                <a:r>
                  <a:rPr lang="en-US" dirty="0"/>
                  <a:t>, 0, B, 0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BCC774-D9E6-4DFC-B628-89EE3AD9D7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60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8173B-CAF7-41A9-BFDA-F4683B4EC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6842C-E011-4265-8BE2-7282163F2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17015-B126-4A4B-AA8B-8507404D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8D3492-AD36-4FD1-BC25-1C35941FBB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818F3-A410-455C-B8C1-C3FCCC2F8EED}"/>
              </a:ext>
            </a:extLst>
          </p:cNvPr>
          <p:cNvSpPr txBox="1"/>
          <p:nvPr/>
        </p:nvSpPr>
        <p:spPr>
          <a:xfrm>
            <a:off x="4311343" y="4396343"/>
            <a:ext cx="159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Answer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B80FD-91F4-4222-B421-7F913FC91485}"/>
                  </a:ext>
                </a:extLst>
              </p:cNvPr>
              <p:cNvSpPr txBox="1"/>
              <p:nvPr/>
            </p:nvSpPr>
            <p:spPr>
              <a:xfrm>
                <a:off x="4755885" y="4750425"/>
                <a:ext cx="180735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B80FD-91F4-4222-B421-7F913FC91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85" y="4750425"/>
                <a:ext cx="1807354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AF1AC5-23F6-463C-9868-BFF8EF1D563B}"/>
                  </a:ext>
                </a:extLst>
              </p:cNvPr>
              <p:cNvSpPr txBox="1"/>
              <p:nvPr/>
            </p:nvSpPr>
            <p:spPr>
              <a:xfrm>
                <a:off x="4755885" y="5466420"/>
                <a:ext cx="4152868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∙1+2∙0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type m:val="skw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AF1AC5-23F6-463C-9868-BFF8EF1D5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85" y="5466420"/>
                <a:ext cx="4152868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00E4989-5F4D-4BF9-AE64-67C3A3F2B098}"/>
              </a:ext>
            </a:extLst>
          </p:cNvPr>
          <p:cNvSpPr txBox="1"/>
          <p:nvPr/>
        </p:nvSpPr>
        <p:spPr>
          <a:xfrm>
            <a:off x="4311343" y="5204671"/>
            <a:ext cx="159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Answer 2: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B4CE8F-63ED-4C33-8A27-B37F86431C51}"/>
              </a:ext>
            </a:extLst>
          </p:cNvPr>
          <p:cNvSpPr txBox="1"/>
          <p:nvPr/>
        </p:nvSpPr>
        <p:spPr>
          <a:xfrm>
            <a:off x="9930723" y="4278718"/>
            <a:ext cx="143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Monte-Carlo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A4904-A706-4439-90B3-12139AD52A4C}"/>
              </a:ext>
            </a:extLst>
          </p:cNvPr>
          <p:cNvSpPr txBox="1"/>
          <p:nvPr/>
        </p:nvSpPr>
        <p:spPr>
          <a:xfrm>
            <a:off x="9930723" y="4813756"/>
            <a:ext cx="143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TD-Learning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53B73A-41E9-4F68-AEAE-18BCF72719D4}"/>
              </a:ext>
            </a:extLst>
          </p:cNvPr>
          <p:cNvCxnSpPr>
            <a:stCxn id="15" idx="1"/>
            <a:endCxn id="10" idx="3"/>
          </p:cNvCxnSpPr>
          <p:nvPr/>
        </p:nvCxnSpPr>
        <p:spPr>
          <a:xfrm flipH="1">
            <a:off x="6563239" y="4463384"/>
            <a:ext cx="3367484" cy="5463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872446-28AF-4B1E-9A6C-9BBDA3E7DFC9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8908753" y="4998422"/>
            <a:ext cx="1021970" cy="7317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B76FBAC-BEB2-4A18-A065-880ED6469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875" y="1868761"/>
            <a:ext cx="3007347" cy="22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7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B2844-17DE-40BF-9FAC-AE870E373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85599-CB33-4C97-8091-6DC3E6CF3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01C6BD-B33E-444F-A2A7-EE74CDB1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Maximization Bias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AE0B29-0E0A-4AAF-B3E0-E8460EDDB5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Double Learning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202067-2800-4CFF-A18E-6D2636AB52FB}"/>
              </a:ext>
            </a:extLst>
          </p:cNvPr>
          <p:cNvSpPr/>
          <p:nvPr/>
        </p:nvSpPr>
        <p:spPr>
          <a:xfrm>
            <a:off x="3732245" y="1281347"/>
            <a:ext cx="3760237" cy="13778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Samples (Plays)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4C4D33-41F0-496C-ADD5-0BEC41F6F49F}"/>
              </a:ext>
            </a:extLst>
          </p:cNvPr>
          <p:cNvCxnSpPr>
            <a:stCxn id="8" idx="2"/>
          </p:cNvCxnSpPr>
          <p:nvPr/>
        </p:nvCxnSpPr>
        <p:spPr>
          <a:xfrm flipH="1">
            <a:off x="5579706" y="2659224"/>
            <a:ext cx="32658" cy="7697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8DA2C5-2AD9-46F2-855A-644191B8F1C4}"/>
              </a:ext>
            </a:extLst>
          </p:cNvPr>
          <p:cNvCxnSpPr>
            <a:cxnSpLocks/>
          </p:cNvCxnSpPr>
          <p:nvPr/>
        </p:nvCxnSpPr>
        <p:spPr>
          <a:xfrm flipH="1">
            <a:off x="4609322" y="3429000"/>
            <a:ext cx="970384" cy="5271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D009C0-01EF-4A19-A79A-2412AD168B8B}"/>
              </a:ext>
            </a:extLst>
          </p:cNvPr>
          <p:cNvCxnSpPr>
            <a:cxnSpLocks/>
          </p:cNvCxnSpPr>
          <p:nvPr/>
        </p:nvCxnSpPr>
        <p:spPr>
          <a:xfrm>
            <a:off x="5579706" y="3429000"/>
            <a:ext cx="970384" cy="4711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293598-2EA6-4E49-AD60-67AA52A5EDF4}"/>
              </a:ext>
            </a:extLst>
          </p:cNvPr>
          <p:cNvSpPr txBox="1"/>
          <p:nvPr/>
        </p:nvSpPr>
        <p:spPr>
          <a:xfrm>
            <a:off x="3508309" y="4004980"/>
            <a:ext cx="220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Determine Maximization 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4DEF6-8E77-4A94-973A-F80E638DFF48}"/>
              </a:ext>
            </a:extLst>
          </p:cNvPr>
          <p:cNvSpPr txBox="1"/>
          <p:nvPr/>
        </p:nvSpPr>
        <p:spPr>
          <a:xfrm>
            <a:off x="5469133" y="3987932"/>
            <a:ext cx="220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Determine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Its value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232EA5C-3FC6-4F10-99F0-A4E31DB431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5228905"/>
            <a:ext cx="11228409" cy="1079822"/>
          </a:xfrm>
        </p:spPr>
        <p:txBody>
          <a:bodyPr>
            <a:normAutofit/>
          </a:bodyPr>
          <a:lstStyle/>
          <a:p>
            <a:r>
              <a:rPr lang="en-US" dirty="0"/>
              <a:t>What if separate samples into two sets, and use them to learn two independent estimates?</a:t>
            </a:r>
          </a:p>
        </p:txBody>
      </p:sp>
    </p:spTree>
    <p:extLst>
      <p:ext uri="{BB962C8B-B14F-4D97-AF65-F5344CB8AC3E}">
        <p14:creationId xmlns:p14="http://schemas.microsoft.com/office/powerpoint/2010/main" val="4000786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24314-35A0-42E9-91A5-3528F31B8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45959-E198-4A1E-9E0B-E51ECF075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F50689-6CDA-44C0-A830-5E162D36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Maximization Bias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D09835-2994-431A-9584-56AFB3C1D8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Double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5927B-CAAB-4CC2-9F55-AFD4826A2C10}"/>
                  </a:ext>
                </a:extLst>
              </p:cNvPr>
              <p:cNvSpPr txBox="1"/>
              <p:nvPr/>
            </p:nvSpPr>
            <p:spPr>
              <a:xfrm>
                <a:off x="2941033" y="1899055"/>
                <a:ext cx="1981568" cy="362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5927B-CAAB-4CC2-9F55-AFD4826A2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033" y="1899055"/>
                <a:ext cx="1981568" cy="362407"/>
              </a:xfrm>
              <a:prstGeom prst="rect">
                <a:avLst/>
              </a:prstGeom>
              <a:blipFill>
                <a:blip r:embed="rId2"/>
                <a:stretch>
                  <a:fillRect l="-2147" t="-1695" r="-3681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73AB4-F626-41D4-A4C4-B850496EC65B}"/>
                  </a:ext>
                </a:extLst>
              </p:cNvPr>
              <p:cNvSpPr txBox="1"/>
              <p:nvPr/>
            </p:nvSpPr>
            <p:spPr>
              <a:xfrm>
                <a:off x="6057613" y="1856350"/>
                <a:ext cx="2876557" cy="362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73AB4-F626-41D4-A4C4-B850496EC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613" y="1856350"/>
                <a:ext cx="2876557" cy="362407"/>
              </a:xfrm>
              <a:prstGeom prst="rect">
                <a:avLst/>
              </a:prstGeom>
              <a:blipFill>
                <a:blip r:embed="rId3"/>
                <a:stretch>
                  <a:fillRect l="-2119" t="-1695" r="-2542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CDF52-CD5F-4F69-AEF1-3982F61F53D2}"/>
              </a:ext>
            </a:extLst>
          </p:cNvPr>
          <p:cNvCxnSpPr/>
          <p:nvPr/>
        </p:nvCxnSpPr>
        <p:spPr>
          <a:xfrm flipV="1">
            <a:off x="3931817" y="2331720"/>
            <a:ext cx="0" cy="617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A21BBB-2130-45C6-8487-4DE0C5053521}"/>
                  </a:ext>
                </a:extLst>
              </p:cNvPr>
              <p:cNvSpPr txBox="1"/>
              <p:nvPr/>
            </p:nvSpPr>
            <p:spPr>
              <a:xfrm>
                <a:off x="2644814" y="2913105"/>
                <a:ext cx="2801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Learns the best action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A21BBB-2130-45C6-8487-4DE0C505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814" y="2913105"/>
                <a:ext cx="2801643" cy="369332"/>
              </a:xfrm>
              <a:prstGeom prst="rect">
                <a:avLst/>
              </a:prstGeom>
              <a:blipFill>
                <a:blip r:embed="rId4"/>
                <a:stretch>
                  <a:fillRect l="-43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C2110D-D623-49E1-9C37-F48E7A8CE4C6}"/>
              </a:ext>
            </a:extLst>
          </p:cNvPr>
          <p:cNvCxnSpPr/>
          <p:nvPr/>
        </p:nvCxnSpPr>
        <p:spPr>
          <a:xfrm flipV="1">
            <a:off x="7528457" y="2331720"/>
            <a:ext cx="0" cy="6172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BF1A02-3635-4AC2-8A04-E22E05F37FA3}"/>
                  </a:ext>
                </a:extLst>
              </p:cNvPr>
              <p:cNvSpPr txBox="1"/>
              <p:nvPr/>
            </p:nvSpPr>
            <p:spPr>
              <a:xfrm>
                <a:off x="5735205" y="2913105"/>
                <a:ext cx="35865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provides the (unbiased) estimate of its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)]=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BF1A02-3635-4AC2-8A04-E22E05F37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205" y="2913105"/>
                <a:ext cx="3586504" cy="646331"/>
              </a:xfrm>
              <a:prstGeom prst="rect">
                <a:avLst/>
              </a:prstGeom>
              <a:blipFill>
                <a:blip r:embed="rId5"/>
                <a:stretch>
                  <a:fillRect l="-170" t="-5660" r="-204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3B9B94-0E5B-4CC4-8B20-54797168531F}"/>
              </a:ext>
            </a:extLst>
          </p:cNvPr>
          <p:cNvCxnSpPr>
            <a:cxnSpLocks/>
          </p:cNvCxnSpPr>
          <p:nvPr/>
        </p:nvCxnSpPr>
        <p:spPr>
          <a:xfrm flipH="1">
            <a:off x="3931817" y="3726968"/>
            <a:ext cx="3596640" cy="99007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693D92-9A4F-42E8-8BAA-E44EA942333E}"/>
              </a:ext>
            </a:extLst>
          </p:cNvPr>
          <p:cNvCxnSpPr>
            <a:cxnSpLocks/>
          </p:cNvCxnSpPr>
          <p:nvPr/>
        </p:nvCxnSpPr>
        <p:spPr>
          <a:xfrm>
            <a:off x="3931817" y="3726968"/>
            <a:ext cx="3596640" cy="99007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0E5DED-5118-4DAB-B2C8-BA934243816D}"/>
                  </a:ext>
                </a:extLst>
              </p:cNvPr>
              <p:cNvSpPr txBox="1"/>
              <p:nvPr/>
            </p:nvSpPr>
            <p:spPr>
              <a:xfrm>
                <a:off x="2941033" y="4884575"/>
                <a:ext cx="1981568" cy="362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0E5DED-5118-4DAB-B2C8-BA9342438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033" y="4884575"/>
                <a:ext cx="1981568" cy="362407"/>
              </a:xfrm>
              <a:prstGeom prst="rect">
                <a:avLst/>
              </a:prstGeom>
              <a:blipFill>
                <a:blip r:embed="rId6"/>
                <a:stretch>
                  <a:fillRect l="-2454" r="-3681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3D6867-77DC-4E5E-BFED-E8CF23DEF7A6}"/>
                  </a:ext>
                </a:extLst>
              </p:cNvPr>
              <p:cNvSpPr txBox="1"/>
              <p:nvPr/>
            </p:nvSpPr>
            <p:spPr>
              <a:xfrm>
                <a:off x="6090178" y="4862722"/>
                <a:ext cx="2876557" cy="362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3D6867-77DC-4E5E-BFED-E8CF23DEF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178" y="4862722"/>
                <a:ext cx="2876557" cy="362407"/>
              </a:xfrm>
              <a:prstGeom prst="rect">
                <a:avLst/>
              </a:prstGeom>
              <a:blipFill>
                <a:blip r:embed="rId7"/>
                <a:stretch>
                  <a:fillRect l="-2119" t="-1695" r="-2542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95E0E4EE-E8C5-4679-B699-D373E94942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5580993"/>
            <a:ext cx="11228409" cy="7277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Although we learn two estimates, only one estimate is updated on each play; double learning doubles memory requirements, but does not increase computation cost</a:t>
            </a:r>
          </a:p>
        </p:txBody>
      </p:sp>
    </p:spTree>
    <p:extLst>
      <p:ext uri="{BB962C8B-B14F-4D97-AF65-F5344CB8AC3E}">
        <p14:creationId xmlns:p14="http://schemas.microsoft.com/office/powerpoint/2010/main" val="36793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3302D-B851-4B0D-9BF5-E3AB80879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5EC75-D16A-4461-B4DF-B13AD2FCA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0C273D-10EA-42CE-9DC0-E1C48857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Maximization Bias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55D76E-6B33-4245-B81E-8EA08E86E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Double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BCD70-F073-452C-8E8D-37A72B96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37" y="1458686"/>
            <a:ext cx="8727790" cy="461990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351415-BB0E-4382-8E3B-C65BB8E46FEA}"/>
              </a:ext>
            </a:extLst>
          </p:cNvPr>
          <p:cNvSpPr/>
          <p:nvPr/>
        </p:nvSpPr>
        <p:spPr>
          <a:xfrm>
            <a:off x="2421583" y="3429000"/>
            <a:ext cx="5429645" cy="27274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A10548-9B2C-446E-813F-FA7E7EED9B70}"/>
              </a:ext>
            </a:extLst>
          </p:cNvPr>
          <p:cNvSpPr/>
          <p:nvPr/>
        </p:nvSpPr>
        <p:spPr>
          <a:xfrm>
            <a:off x="2421582" y="3991303"/>
            <a:ext cx="7315201" cy="706821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98454-4B37-4219-A65D-FA1B3ACE46EB}"/>
              </a:ext>
            </a:extLst>
          </p:cNvPr>
          <p:cNvCxnSpPr>
            <a:cxnSpLocks/>
          </p:cNvCxnSpPr>
          <p:nvPr/>
        </p:nvCxnSpPr>
        <p:spPr>
          <a:xfrm flipH="1">
            <a:off x="7889066" y="3156257"/>
            <a:ext cx="843559" cy="27274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AA6492-AC79-481F-B58A-4894610535B9}"/>
              </a:ext>
            </a:extLst>
          </p:cNvPr>
          <p:cNvSpPr txBox="1"/>
          <p:nvPr/>
        </p:nvSpPr>
        <p:spPr>
          <a:xfrm>
            <a:off x="8683647" y="2866697"/>
            <a:ext cx="2837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Behavior Policy can use both action-value functions (average or sum)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BE329-5740-48BB-A94B-13F719D6ACFC}"/>
              </a:ext>
            </a:extLst>
          </p:cNvPr>
          <p:cNvSpPr txBox="1"/>
          <p:nvPr/>
        </p:nvSpPr>
        <p:spPr>
          <a:xfrm>
            <a:off x="5793933" y="568138"/>
            <a:ext cx="354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It could be Double Expected </a:t>
            </a:r>
            <a:r>
              <a:rPr lang="en-US" dirty="0" err="1">
                <a:solidFill>
                  <a:schemeClr val="accent6"/>
                </a:solidFill>
              </a:rPr>
              <a:t>Sarsa</a:t>
            </a:r>
            <a:r>
              <a:rPr lang="en-US" dirty="0">
                <a:solidFill>
                  <a:schemeClr val="accent6"/>
                </a:solidFill>
              </a:rPr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2BB7AC-77A3-4D58-BFD5-044707A7C0BF}"/>
              </a:ext>
            </a:extLst>
          </p:cNvPr>
          <p:cNvCxnSpPr>
            <a:cxnSpLocks/>
            <a:stCxn id="6" idx="0"/>
          </p:cNvCxnSpPr>
          <p:nvPr/>
        </p:nvCxnSpPr>
        <p:spPr>
          <a:xfrm flipH="1">
            <a:off x="3267669" y="779412"/>
            <a:ext cx="2614862" cy="76228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34046-BA0D-4DE9-AB70-25802E2D4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3729F-2F2B-45D6-82DB-2030101C3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D46B0-E114-4163-B37B-0DBA1604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Maximization Bias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10EC6A-CBE1-49CC-9079-FD5BF44C0F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Double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86F9F-7A00-43D7-973C-57CAA00C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42" y="1520988"/>
            <a:ext cx="7984115" cy="45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37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DDB090-ADBC-4FBB-9EAA-4614EE381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53B7F-C2B6-451E-90E6-1DFB7724B5F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6D943-38E2-49BF-B48C-1152F2C1A8B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957A7-4F6A-4A52-ABC4-95F72CF3FD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7CBDB-1012-4D4D-8F30-5333E9D07FEE}"/>
              </a:ext>
            </a:extLst>
          </p:cNvPr>
          <p:cNvSpPr txBox="1"/>
          <p:nvPr/>
        </p:nvSpPr>
        <p:spPr>
          <a:xfrm>
            <a:off x="975815" y="1753737"/>
            <a:ext cx="4367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Thank you!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3574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AF889-FFE6-4C91-B8D3-937A42523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2FF4A-29B0-420C-8101-9A2FB2FDA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7E2895-0D4F-4C6D-8823-16FB601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7F3A68-81FB-40EE-B56A-CFC1C625CC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F2DE5-C45F-415C-A46B-033895D3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36" y="2689044"/>
            <a:ext cx="10207554" cy="3166449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59AD5A7-C0CF-421D-8C75-9042BCAB40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11228409" cy="4828567"/>
          </a:xfrm>
        </p:spPr>
        <p:txBody>
          <a:bodyPr/>
          <a:lstStyle/>
          <a:p>
            <a:r>
              <a:rPr lang="en-US" dirty="0"/>
              <a:t>Each day as we drive from home to work, we try to predict how long it will take to get there. We note anything that seams relevant (time, day, whether…)</a:t>
            </a:r>
          </a:p>
        </p:txBody>
      </p:sp>
    </p:spTree>
    <p:extLst>
      <p:ext uri="{BB962C8B-B14F-4D97-AF65-F5344CB8AC3E}">
        <p14:creationId xmlns:p14="http://schemas.microsoft.com/office/powerpoint/2010/main" val="316387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AF889-FFE6-4C91-B8D3-937A42523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2FF4A-29B0-420C-8101-9A2FB2FDA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7E2895-0D4F-4C6D-8823-16FB601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7F3A68-81FB-40EE-B56A-CFC1C625CC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F2DE5-C45F-415C-A46B-033895D3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1124083"/>
            <a:ext cx="10207554" cy="3166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6B30F-BC97-43D8-B4A8-4009819B0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" t="4130" r="1710" b="4891"/>
          <a:stretch/>
        </p:blipFill>
        <p:spPr>
          <a:xfrm>
            <a:off x="2402666" y="4124263"/>
            <a:ext cx="7371956" cy="263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FF0290-B284-441D-A9EB-AF0FE1CD50B8}"/>
                  </a:ext>
                </a:extLst>
              </p:cNvPr>
              <p:cNvSpPr txBox="1"/>
              <p:nvPr/>
            </p:nvSpPr>
            <p:spPr>
              <a:xfrm>
                <a:off x="400329" y="5659904"/>
                <a:ext cx="29731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Changes Recommended by Monte-Carlo methods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FF0290-B284-441D-A9EB-AF0FE1CD5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29" y="5659904"/>
                <a:ext cx="2973166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3F14A8-0A54-47D7-9333-908E5EFE0B47}"/>
                  </a:ext>
                </a:extLst>
              </p:cNvPr>
              <p:cNvSpPr txBox="1"/>
              <p:nvPr/>
            </p:nvSpPr>
            <p:spPr>
              <a:xfrm>
                <a:off x="8818507" y="5410751"/>
                <a:ext cx="29731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Changes Recommended by TD method</a:t>
                </a:r>
              </a:p>
              <a:p>
                <a:pPr algn="ctr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3F14A8-0A54-47D7-9333-908E5EFE0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507" y="5410751"/>
                <a:ext cx="2973166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8552E4-822B-42DC-A1B0-CC0719FC8B00}"/>
              </a:ext>
            </a:extLst>
          </p:cNvPr>
          <p:cNvSpPr txBox="1"/>
          <p:nvPr/>
        </p:nvSpPr>
        <p:spPr>
          <a:xfrm>
            <a:off x="4692440" y="233088"/>
            <a:ext cx="6804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 moved to a new building and a new parking lot, but we still enter the highway in the same place: which method would perform better, Monte-Carlo or TD learning (at least initially)?</a:t>
            </a:r>
          </a:p>
        </p:txBody>
      </p:sp>
    </p:spTree>
    <p:extLst>
      <p:ext uri="{BB962C8B-B14F-4D97-AF65-F5344CB8AC3E}">
        <p14:creationId xmlns:p14="http://schemas.microsoft.com/office/powerpoint/2010/main" val="230852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0C12385-A975-48DB-8E5D-0B4CF590E9A9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Goal: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/>
                  <a:t> online from experience</a:t>
                </a:r>
              </a:p>
              <a:p>
                <a:r>
                  <a:rPr lang="en-US" dirty="0"/>
                  <a:t>Incremental every visit Monte-Carlo</a:t>
                </a:r>
              </a:p>
              <a:p>
                <a:pPr lvl="1"/>
                <a:r>
                  <a:rPr lang="en-US" dirty="0"/>
                  <a:t>Update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(towards the </a:t>
                </a:r>
                <a:r>
                  <a:rPr lang="en-US" i="1" dirty="0"/>
                  <a:t>actual</a:t>
                </a:r>
                <a:r>
                  <a:rPr lang="en-US" dirty="0"/>
                  <a:t> return)</a:t>
                </a:r>
                <a:endParaRPr lang="en-US" sz="1200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TD(0)</a:t>
                </a:r>
              </a:p>
              <a:p>
                <a:pPr lvl="1"/>
                <a:r>
                  <a:rPr lang="en-US" dirty="0"/>
                  <a:t>Update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(towards the </a:t>
                </a:r>
                <a:r>
                  <a:rPr lang="en-US" i="1" dirty="0"/>
                  <a:t>estimated</a:t>
                </a:r>
                <a:r>
                  <a:rPr lang="en-US" dirty="0"/>
                  <a:t> return)</a:t>
                </a:r>
                <a:endParaRPr lang="en-US" sz="1200" dirty="0"/>
              </a:p>
              <a:p>
                <a:pPr marL="914400" lvl="2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0C12385-A975-48DB-8E5D-0B4CF590E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60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45A48-D4BC-443E-9BDB-BC76D015A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C166C-042B-43D5-A397-2389C7C93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EB8E89-9C16-48FC-BEB5-A73FCB27F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6835A-60DA-415F-BB17-A88720E6D4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TD(0)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565B692-B6E5-496C-86A2-B83CE2C48262}"/>
              </a:ext>
            </a:extLst>
          </p:cNvPr>
          <p:cNvSpPr/>
          <p:nvPr/>
        </p:nvSpPr>
        <p:spPr>
          <a:xfrm rot="16200000">
            <a:off x="5970705" y="3792797"/>
            <a:ext cx="94603" cy="20940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3142B-AF55-4DEF-A0FF-DEF1CDBA31FE}"/>
              </a:ext>
            </a:extLst>
          </p:cNvPr>
          <p:cNvSpPr txBox="1"/>
          <p:nvPr/>
        </p:nvSpPr>
        <p:spPr>
          <a:xfrm>
            <a:off x="5433002" y="4826171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TD-target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0AD775F-FD03-4842-ACDD-DBA7D56BA971}"/>
              </a:ext>
            </a:extLst>
          </p:cNvPr>
          <p:cNvSpPr/>
          <p:nvPr/>
        </p:nvSpPr>
        <p:spPr>
          <a:xfrm rot="16200000">
            <a:off x="6362835" y="3691256"/>
            <a:ext cx="191098" cy="30084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1DB8E5-F329-4378-BCB8-5A2E41ED6715}"/>
                  </a:ext>
                </a:extLst>
              </p:cNvPr>
              <p:cNvSpPr txBox="1"/>
              <p:nvPr/>
            </p:nvSpPr>
            <p:spPr>
              <a:xfrm>
                <a:off x="6012122" y="5211446"/>
                <a:ext cx="1510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TD-error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1DB8E5-F329-4378-BCB8-5A2E41ED6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22" y="5211446"/>
                <a:ext cx="1510342" cy="369332"/>
              </a:xfrm>
              <a:prstGeom prst="rect">
                <a:avLst/>
              </a:prstGeom>
              <a:blipFill>
                <a:blip r:embed="rId3"/>
                <a:stretch>
                  <a:fillRect l="-322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8B869-2955-4D64-AF5A-A907FE1379C5}"/>
                  </a:ext>
                </a:extLst>
              </p:cNvPr>
              <p:cNvSpPr txBox="1"/>
              <p:nvPr/>
            </p:nvSpPr>
            <p:spPr>
              <a:xfrm>
                <a:off x="268224" y="5895142"/>
                <a:ext cx="35478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does not change during the episode (as it does not in MC), then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8B869-2955-4D64-AF5A-A907FE13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24" y="5895142"/>
                <a:ext cx="3547872" cy="646331"/>
              </a:xfrm>
              <a:prstGeom prst="rect">
                <a:avLst/>
              </a:prstGeom>
              <a:blipFill>
                <a:blip r:embed="rId4"/>
                <a:stretch>
                  <a:fillRect l="-137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2B550-19A0-497A-866B-272D51F0E6FB}"/>
                  </a:ext>
                </a:extLst>
              </p:cNvPr>
              <p:cNvSpPr txBox="1"/>
              <p:nvPr/>
            </p:nvSpPr>
            <p:spPr>
              <a:xfrm>
                <a:off x="3840481" y="5793716"/>
                <a:ext cx="5566780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=⋯=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F2B550-19A0-497A-866B-272D51F0E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1" y="5793716"/>
                <a:ext cx="5566780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1E2D09D4-76DD-45D9-91AA-54D877B1A6CB}"/>
              </a:ext>
            </a:extLst>
          </p:cNvPr>
          <p:cNvSpPr/>
          <p:nvPr/>
        </p:nvSpPr>
        <p:spPr>
          <a:xfrm rot="16200000">
            <a:off x="6425306" y="2789250"/>
            <a:ext cx="94604" cy="1184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BF1D7-BE6D-4043-BB9D-7D86343407DE}"/>
              </a:ext>
            </a:extLst>
          </p:cNvPr>
          <p:cNvSpPr txBox="1"/>
          <p:nvPr/>
        </p:nvSpPr>
        <p:spPr>
          <a:xfrm>
            <a:off x="5882428" y="3386611"/>
            <a:ext cx="118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MC-error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4CD82F-9638-424F-B6E7-DC241A41EA07}"/>
              </a:ext>
            </a:extLst>
          </p:cNvPr>
          <p:cNvCxnSpPr/>
          <p:nvPr/>
        </p:nvCxnSpPr>
        <p:spPr>
          <a:xfrm flipH="1">
            <a:off x="9137904" y="5211446"/>
            <a:ext cx="896112" cy="64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CCB660-F861-4DB4-8A41-FA10AF0B389E}"/>
              </a:ext>
            </a:extLst>
          </p:cNvPr>
          <p:cNvSpPr txBox="1"/>
          <p:nvPr/>
        </p:nvSpPr>
        <p:spPr>
          <a:xfrm>
            <a:off x="10119360" y="4288196"/>
            <a:ext cx="16240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similarities between them. Can’t we exploit it? </a:t>
            </a:r>
          </a:p>
          <a:p>
            <a:r>
              <a:rPr lang="en-US" dirty="0"/>
              <a:t>Subject of next RL novels talk!</a:t>
            </a:r>
          </a:p>
        </p:txBody>
      </p:sp>
    </p:spTree>
    <p:extLst>
      <p:ext uri="{BB962C8B-B14F-4D97-AF65-F5344CB8AC3E}">
        <p14:creationId xmlns:p14="http://schemas.microsoft.com/office/powerpoint/2010/main" val="39121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82D3-D65B-436D-9B47-3907C59E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46894-EB4C-4E77-9C30-FFA28F83F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688B8-F673-47A8-866C-D3ED4C861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dirty="0"/>
              <a:t>TD-Prediction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19E58-3201-4B00-90C2-FF766D74D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TD(0)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08A3D-618B-4AEE-A589-9DBCA2AC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49" y="1327457"/>
            <a:ext cx="8570051" cy="3782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/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DEEB99-514E-4BC1-9ABE-6F42E2ED0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45" y="2711669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621DFD-2A0D-462D-BCF0-9707DEF74874}"/>
              </a:ext>
            </a:extLst>
          </p:cNvPr>
          <p:cNvCxnSpPr>
            <a:stCxn id="8" idx="4"/>
          </p:cNvCxnSpPr>
          <p:nvPr/>
        </p:nvCxnSpPr>
        <p:spPr>
          <a:xfrm flipH="1">
            <a:off x="7511580" y="3228778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E47CE-8619-42B4-8F9D-1F9F3503BF7F}"/>
              </a:ext>
            </a:extLst>
          </p:cNvPr>
          <p:cNvCxnSpPr>
            <a:cxnSpLocks/>
          </p:cNvCxnSpPr>
          <p:nvPr/>
        </p:nvCxnSpPr>
        <p:spPr>
          <a:xfrm flipH="1">
            <a:off x="8366071" y="3228778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CF4F1C-72C8-4FA7-B902-9D62DCD927DC}"/>
              </a:ext>
            </a:extLst>
          </p:cNvPr>
          <p:cNvCxnSpPr>
            <a:cxnSpLocks/>
          </p:cNvCxnSpPr>
          <p:nvPr/>
        </p:nvCxnSpPr>
        <p:spPr>
          <a:xfrm>
            <a:off x="8351534" y="3228778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C9FE788-5766-4CF2-A797-00C5139F6C52}"/>
              </a:ext>
            </a:extLst>
          </p:cNvPr>
          <p:cNvSpPr/>
          <p:nvPr/>
        </p:nvSpPr>
        <p:spPr>
          <a:xfrm>
            <a:off x="7435239" y="362947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0E9094-E276-4C12-A29A-AEE0396C89E0}"/>
              </a:ext>
            </a:extLst>
          </p:cNvPr>
          <p:cNvSpPr/>
          <p:nvPr/>
        </p:nvSpPr>
        <p:spPr>
          <a:xfrm>
            <a:off x="8295110" y="361976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C8BBBC-3FEF-4F4F-8001-2D83851F0B18}"/>
              </a:ext>
            </a:extLst>
          </p:cNvPr>
          <p:cNvSpPr/>
          <p:nvPr/>
        </p:nvSpPr>
        <p:spPr>
          <a:xfrm>
            <a:off x="9095230" y="36124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/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9CB847-15AC-45A2-AA5E-39FE9F2A8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487" y="3413100"/>
                <a:ext cx="948015" cy="276999"/>
              </a:xfrm>
              <a:prstGeom prst="rect">
                <a:avLst/>
              </a:prstGeom>
              <a:blipFill>
                <a:blip r:embed="rId4"/>
                <a:stretch>
                  <a:fillRect l="-3226" t="-2222" r="-903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158742-2D27-4CB4-81E3-69F597799C8D}"/>
              </a:ext>
            </a:extLst>
          </p:cNvPr>
          <p:cNvCxnSpPr>
            <a:cxnSpLocks/>
          </p:cNvCxnSpPr>
          <p:nvPr/>
        </p:nvCxnSpPr>
        <p:spPr>
          <a:xfrm>
            <a:off x="1664208" y="3720579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41591"/>
      </p:ext>
    </p:extLst>
  </p:cSld>
  <p:clrMapOvr>
    <a:masterClrMapping/>
  </p:clrMapOvr>
</p:sld>
</file>

<file path=ppt/theme/theme1.xml><?xml version="1.0" encoding="utf-8"?>
<a:theme xmlns:a="http://schemas.openxmlformats.org/drawingml/2006/main" name="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Amadeus (widescreen).potx" id="{FB267625-D5B7-4E09-8E92-922F52883EF2}" vid="{23EE970C-F3EA-4B4D-BC2C-F791D55723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3466E646450408DDEC14E59D7052B" ma:contentTypeVersion="10" ma:contentTypeDescription="Create a new document." ma:contentTypeScope="" ma:versionID="9d7bdd6b50941abba42762e5b1778e32">
  <xsd:schema xmlns:xsd="http://www.w3.org/2001/XMLSchema" xmlns:xs="http://www.w3.org/2001/XMLSchema" xmlns:p="http://schemas.microsoft.com/office/2006/metadata/properties" xmlns:ns3="863ffbe9-4345-432b-b198-5c099e93cc2b" xmlns:ns4="ae0fb89c-6dd4-400e-9d3f-26a41a53de26" targetNamespace="http://schemas.microsoft.com/office/2006/metadata/properties" ma:root="true" ma:fieldsID="c6b318102f8dbdd92b86c9e24dc0e314" ns3:_="" ns4:_="">
    <xsd:import namespace="863ffbe9-4345-432b-b198-5c099e93cc2b"/>
    <xsd:import namespace="ae0fb89c-6dd4-400e-9d3f-26a41a53de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ffbe9-4345-432b-b198-5c099e93cc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fb89c-6dd4-400e-9d3f-26a41a53de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1CDBE0-1B84-4E67-9498-1069D3D9A2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7068F9-4A1A-4331-A466-0E558EE13CE9}">
  <ds:schemaRefs>
    <ds:schemaRef ds:uri="ae0fb89c-6dd4-400e-9d3f-26a41a53de26"/>
    <ds:schemaRef ds:uri="http://purl.org/dc/terms/"/>
    <ds:schemaRef ds:uri="863ffbe9-4345-432b-b198-5c099e93cc2b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E4A2FB3-346D-417B-93E4-A704460939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ffbe9-4345-432b-b198-5c099e93cc2b"/>
    <ds:schemaRef ds:uri="ae0fb89c-6dd4-400e-9d3f-26a41a53d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Widescreen format</Template>
  <TotalTime>0</TotalTime>
  <Words>2582</Words>
  <Application>Microsoft Office PowerPoint</Application>
  <PresentationFormat>Widescreen</PresentationFormat>
  <Paragraphs>473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Helvetica</vt:lpstr>
      <vt:lpstr>Lucida Grande</vt:lpstr>
      <vt:lpstr>Times New Roman</vt:lpstr>
      <vt:lpstr>Verdana</vt:lpstr>
      <vt:lpstr>Restricted_PPT_template widescreen</vt:lpstr>
      <vt:lpstr>RL Novels</vt:lpstr>
      <vt:lpstr>Review</vt:lpstr>
      <vt:lpstr>Review</vt:lpstr>
      <vt:lpstr>Review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TD-Prediction</vt:lpstr>
      <vt:lpstr>TD-Control</vt:lpstr>
      <vt:lpstr>TD-Control</vt:lpstr>
      <vt:lpstr>TD-Prediction</vt:lpstr>
      <vt:lpstr>TD-Prediction</vt:lpstr>
      <vt:lpstr>TD-Prediction</vt:lpstr>
      <vt:lpstr>TD-Prediction</vt:lpstr>
      <vt:lpstr>TD-Prediction</vt:lpstr>
      <vt:lpstr>TD-Prediction</vt:lpstr>
      <vt:lpstr>TD-Control</vt:lpstr>
      <vt:lpstr>TD-Control</vt:lpstr>
      <vt:lpstr>TD-Control</vt:lpstr>
      <vt:lpstr>TD-Control</vt:lpstr>
      <vt:lpstr>TD-Control</vt:lpstr>
      <vt:lpstr>TD-Control</vt:lpstr>
      <vt:lpstr>TD-Control</vt:lpstr>
      <vt:lpstr>TD-Control</vt:lpstr>
      <vt:lpstr>TD-Control</vt:lpstr>
      <vt:lpstr>TD-Control</vt:lpstr>
      <vt:lpstr>TD-Control</vt:lpstr>
      <vt:lpstr>TD-Control</vt:lpstr>
      <vt:lpstr>TD-Control</vt:lpstr>
      <vt:lpstr>TD-Control</vt:lpstr>
      <vt:lpstr>Maximization Bias</vt:lpstr>
      <vt:lpstr>Maximization Bias</vt:lpstr>
      <vt:lpstr>Maximization Bias</vt:lpstr>
      <vt:lpstr>Maximization Bias</vt:lpstr>
      <vt:lpstr>Maximization Bias</vt:lpstr>
      <vt:lpstr>Maximization Bias</vt:lpstr>
      <vt:lpstr>Maximization Bias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2019-10-11T07:10:04Z</dcterms:created>
  <dcterms:modified xsi:type="dcterms:W3CDTF">2021-11-09T08:53:38Z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44a7de00-1af5-4aea-bfb6-a2a9a8630d29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d2db9220-a04a-4f06-aab9-80cbe5287fb3_Enabled">
    <vt:lpwstr>True</vt:lpwstr>
  </property>
  <property fmtid="{D5CDD505-2E9C-101B-9397-08002B2CF9AE}" pid="6" name="MSIP_Label_d2db9220-a04a-4f06-aab9-80cbe5287fb3_SiteId">
    <vt:lpwstr>b3f4f7c2-72ce-4192-aba4-d6c7719b5766</vt:lpwstr>
  </property>
  <property fmtid="{D5CDD505-2E9C-101B-9397-08002B2CF9AE}" pid="7" name="MSIP_Label_d2db9220-a04a-4f06-aab9-80cbe5287fb3_Owner">
    <vt:lpwstr>giovanni.gattipinheiro@amadeus.com</vt:lpwstr>
  </property>
  <property fmtid="{D5CDD505-2E9C-101B-9397-08002B2CF9AE}" pid="8" name="MSIP_Label_d2db9220-a04a-4f06-aab9-80cbe5287fb3_SetDate">
    <vt:lpwstr>2019-10-11T07:16:27.1172724Z</vt:lpwstr>
  </property>
  <property fmtid="{D5CDD505-2E9C-101B-9397-08002B2CF9AE}" pid="9" name="MSIP_Label_d2db9220-a04a-4f06-aab9-80cbe5287fb3_Name">
    <vt:lpwstr>Restricted</vt:lpwstr>
  </property>
  <property fmtid="{D5CDD505-2E9C-101B-9397-08002B2CF9AE}" pid="10" name="MSIP_Label_d2db9220-a04a-4f06-aab9-80cbe5287fb3_Application">
    <vt:lpwstr>Microsoft Azure Information Protection</vt:lpwstr>
  </property>
  <property fmtid="{D5CDD505-2E9C-101B-9397-08002B2CF9AE}" pid="11" name="MSIP_Label_d2db9220-a04a-4f06-aab9-80cbe5287fb3_ActionId">
    <vt:lpwstr>1259ecc3-3313-47e9-a636-066a8241deb8</vt:lpwstr>
  </property>
  <property fmtid="{D5CDD505-2E9C-101B-9397-08002B2CF9AE}" pid="12" name="MSIP_Label_d2db9220-a04a-4f06-aab9-80cbe5287fb3_Extended_MSFT_Method">
    <vt:lpwstr>Automatic</vt:lpwstr>
  </property>
  <property fmtid="{D5CDD505-2E9C-101B-9397-08002B2CF9AE}" pid="13" name="Sensitivity">
    <vt:lpwstr>Restricted</vt:lpwstr>
  </property>
  <property fmtid="{D5CDD505-2E9C-101B-9397-08002B2CF9AE}" pid="14" name="ContentTypeId">
    <vt:lpwstr>0x010100DB03466E646450408DDEC14E59D7052B</vt:lpwstr>
  </property>
</Properties>
</file>